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08.11.2017</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08.11.2017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08.11.2017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08.11.2017</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08.11.2017</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Belgeler/Web%20Kararlar.pdf"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hyperlink" Target="Belgeler/Sosyal_Medya_genelge.pdf" TargetMode="Externa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hyperlink" Target="Belgeler/Okullar&#304;&#231;in-WEB%20Sitesi%20Kontrol%20Listesi.docx" TargetMode="External"/><Relationship Id="rId5" Type="http://schemas.openxmlformats.org/officeDocument/2006/relationships/hyperlink" Target="Belgeler/Okul%20Web%20Siteleri-&#304;lce-Ekim2017-&#199;al&#305;&#351;ma.xlsx" TargetMode="Externa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3" Type="http://schemas.openxmlformats.org/officeDocument/2006/relationships/hyperlink" Target="Belgeler/Kisisel_Verilerin_Korunmasi_(Ek).pdf"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Belgeler/Okul_Web_Sitesi_Yonetim_Paneli_Kullanimi_Esaslari.pdf"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rogram Files\Microsoft Office\MEDIA\CAGCAT10\j0297749.wmf"/>
          <p:cNvPicPr>
            <a:picLocks noChangeAspect="1" noChangeArrowheads="1"/>
          </p:cNvPicPr>
          <p:nvPr/>
        </p:nvPicPr>
        <p:blipFill>
          <a:blip r:embed="rId2">
            <a:lum bright="52000" contrast="-64000"/>
          </a:blip>
          <a:srcRect/>
          <a:stretch>
            <a:fillRect/>
          </a:stretch>
        </p:blipFill>
        <p:spPr bwMode="auto">
          <a:xfrm rot="20531664">
            <a:off x="3215462" y="450295"/>
            <a:ext cx="2357454" cy="2243365"/>
          </a:xfrm>
          <a:prstGeom prst="rect">
            <a:avLst/>
          </a:prstGeom>
          <a:noFill/>
        </p:spPr>
      </p:pic>
      <p:sp>
        <p:nvSpPr>
          <p:cNvPr id="2" name="1 Başlık"/>
          <p:cNvSpPr>
            <a:spLocks noGrp="1"/>
          </p:cNvSpPr>
          <p:nvPr>
            <p:ph type="ctrTitle"/>
          </p:nvPr>
        </p:nvSpPr>
        <p:spPr>
          <a:xfrm>
            <a:off x="714348" y="2428868"/>
            <a:ext cx="7572396" cy="1829761"/>
          </a:xfrm>
        </p:spPr>
        <p:txBody>
          <a:bodyPr>
            <a:normAutofit/>
          </a:bodyPr>
          <a:lstStyle/>
          <a:p>
            <a:r>
              <a:rPr lang="tr-TR" dirty="0" smtClean="0"/>
              <a:t>Okul/Kurum Web Siteleri Dikkat Edilecek Hususlar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29600" cy="5786478"/>
          </a:xfrm>
        </p:spPr>
        <p:txBody>
          <a:bodyPr>
            <a:noAutofit/>
          </a:bodyPr>
          <a:lstStyle/>
          <a:p>
            <a:r>
              <a:rPr lang="tr-TR" sz="2400" dirty="0" smtClean="0"/>
              <a:t>Sitenin bireyselleştirilmemesini, </a:t>
            </a:r>
          </a:p>
          <a:p>
            <a:endParaRPr lang="tr-TR" sz="2400" dirty="0" smtClean="0"/>
          </a:p>
          <a:p>
            <a:r>
              <a:rPr lang="tr-TR" sz="2400" dirty="0" smtClean="0"/>
              <a:t>İçeriğin sürekli güncellenmesini, </a:t>
            </a:r>
          </a:p>
          <a:p>
            <a:endParaRPr lang="tr-TR" sz="2400" dirty="0" smtClean="0"/>
          </a:p>
          <a:p>
            <a:pPr>
              <a:buNone/>
            </a:pPr>
            <a:r>
              <a:rPr lang="tr-TR" sz="2400" dirty="0" smtClean="0"/>
              <a:t>      sağlamak olacaktır. </a:t>
            </a:r>
          </a:p>
          <a:p>
            <a:endParaRPr lang="tr-TR" sz="2400" dirty="0" smtClean="0"/>
          </a:p>
          <a:p>
            <a:r>
              <a:rPr lang="tr-TR" sz="2400" dirty="0" smtClean="0"/>
              <a:t>Okulların web sitesine reklam alınması yasaktır. </a:t>
            </a:r>
          </a:p>
          <a:p>
            <a:endParaRPr lang="tr-TR" sz="2400" dirty="0" smtClean="0"/>
          </a:p>
          <a:p>
            <a:r>
              <a:rPr lang="tr-TR" sz="2400" dirty="0" smtClean="0"/>
              <a:t>Okul WEB sitelerinin oluşturulmasında ve işletiminde yukarda belirtilen açıklamalara uyulması gereklidir. Aksi takdirde meydana gelebilecek olumsuzluklardan “Okul Müdürü ile Okul WEB Yayın Ekibi” sorumlu olacaktır. </a:t>
            </a:r>
          </a:p>
          <a:p>
            <a:pPr>
              <a:buNone/>
            </a:pPr>
            <a:endParaRPr lang="tr-TR" sz="2400"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lnSpcReduction="10000"/>
          </a:bodyPr>
          <a:lstStyle/>
          <a:p>
            <a:r>
              <a:rPr lang="tr-TR" sz="2400" dirty="0" smtClean="0"/>
              <a:t>Okul/Kurum Web Komisyonlarının ayda bir toplanması ve okul/Kurum web sitelerinin imla,görsel,içerik vb. yönlerden kontrol edilmesi</a:t>
            </a:r>
          </a:p>
          <a:p>
            <a:endParaRPr lang="tr-TR" sz="2400" dirty="0" smtClean="0"/>
          </a:p>
          <a:p>
            <a:r>
              <a:rPr lang="tr-TR" sz="2400" dirty="0" smtClean="0"/>
              <a:t>2015-2016 eğitim öğretim yılından önceki haber ve duyuruların kaldırılması,arşiv değeri taşıyan haber ve duyuruların arşivlenmesi</a:t>
            </a:r>
          </a:p>
          <a:p>
            <a:endParaRPr lang="tr-TR" sz="2400" dirty="0" smtClean="0"/>
          </a:p>
          <a:p>
            <a:r>
              <a:rPr lang="tr-TR" sz="2400" dirty="0" smtClean="0"/>
              <a:t>Web sayfalarında </a:t>
            </a:r>
            <a:r>
              <a:rPr lang="tr-TR" sz="2400" dirty="0" err="1" smtClean="0"/>
              <a:t>meb</a:t>
            </a:r>
            <a:r>
              <a:rPr lang="tr-TR" sz="2400" dirty="0" smtClean="0"/>
              <a:t> sunucuları dışında herhangi bir alanın kullanılmaması,veri alma-gönderme işlemi yapılmaması ve bu yönde harici tüm ziyaretçi defterleri ve depolama alanı bağlantılarının kaldırılması</a:t>
            </a:r>
          </a:p>
          <a:p>
            <a:endParaRPr lang="tr-TR" sz="2400" dirty="0" smtClean="0"/>
          </a:p>
          <a:p>
            <a:endParaRPr lang="tr-TR" sz="2400" dirty="0"/>
          </a:p>
        </p:txBody>
      </p:sp>
      <p:sp>
        <p:nvSpPr>
          <p:cNvPr id="2" name="1 Başlık"/>
          <p:cNvSpPr>
            <a:spLocks noGrp="1"/>
          </p:cNvSpPr>
          <p:nvPr>
            <p:ph type="title"/>
          </p:nvPr>
        </p:nvSpPr>
        <p:spPr/>
        <p:txBody>
          <a:bodyPr>
            <a:normAutofit fontScale="90000"/>
          </a:bodyPr>
          <a:lstStyle/>
          <a:p>
            <a:r>
              <a:rPr lang="tr-TR" dirty="0" smtClean="0"/>
              <a:t>İlçe Web Komisyonu Kararları</a:t>
            </a:r>
            <a:br>
              <a:rPr lang="tr-TR" dirty="0" smtClean="0"/>
            </a:br>
            <a:endParaRPr lang="tr-TR" dirty="0"/>
          </a:p>
        </p:txBody>
      </p:sp>
      <p:sp>
        <p:nvSpPr>
          <p:cNvPr id="6" name="5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6429388" y="6072206"/>
            <a:ext cx="1237583" cy="369332"/>
          </a:xfrm>
          <a:prstGeom prst="rect">
            <a:avLst/>
          </a:prstGeom>
        </p:spPr>
        <p:txBody>
          <a:bodyPr wrap="none">
            <a:spAutoFit/>
          </a:bodyPr>
          <a:lstStyle/>
          <a:p>
            <a:r>
              <a:rPr lang="tr-TR" dirty="0" smtClean="0">
                <a:hlinkClick r:id="rId3" action="ppaction://hlinkfile"/>
              </a:rPr>
              <a:t>Resmi Yazı</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364373"/>
          </a:xfrm>
        </p:spPr>
        <p:txBody>
          <a:bodyPr>
            <a:noAutofit/>
          </a:bodyPr>
          <a:lstStyle/>
          <a:p>
            <a:r>
              <a:rPr lang="tr-TR" sz="2400" dirty="0" smtClean="0"/>
              <a:t>Okul/kurum web sitelerinde idari kadroda bulunanların resimlerinin eklenmesi,okul/kurum müdürünün isteği doğrultusunda eklenecek özgeçmişin belirlenerek eklenmesi, diğer öğretmen ve personele ise sorularak resimlerinin eklenmesi</a:t>
            </a:r>
          </a:p>
          <a:p>
            <a:pPr>
              <a:buNone/>
            </a:pPr>
            <a:endParaRPr lang="tr-TR" sz="2400" dirty="0" smtClean="0"/>
          </a:p>
          <a:p>
            <a:r>
              <a:rPr lang="tr-TR" sz="2400" dirty="0" smtClean="0"/>
              <a:t>Okul/Kurumun iletişim ve ulaşım bilgilerinin güncelliğinin kontrol edilerek,toplu taşıma ile nasıl gelinebileceği bilgisinin site üzerinde yayınlanması(Okul/Kurum geçici olarak başka bir binayı kullanıyorsa muhakkak belirtilmesi)</a:t>
            </a:r>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642918"/>
            <a:ext cx="8229600" cy="5214974"/>
          </a:xfrm>
        </p:spPr>
        <p:txBody>
          <a:bodyPr>
            <a:normAutofit/>
          </a:bodyPr>
          <a:lstStyle/>
          <a:p>
            <a:pPr>
              <a:buNone/>
            </a:pPr>
            <a:endParaRPr lang="tr-TR" sz="2400" dirty="0" smtClean="0"/>
          </a:p>
          <a:p>
            <a:r>
              <a:rPr lang="tr-TR" sz="2400" dirty="0" smtClean="0"/>
              <a:t>Web sitelerinde veli izin dilekçesi olmaksızın öğrenci resim ve videolarının kullanılmaması</a:t>
            </a:r>
          </a:p>
          <a:p>
            <a:endParaRPr lang="tr-TR" sz="2400" dirty="0" smtClean="0"/>
          </a:p>
          <a:p>
            <a:r>
              <a:rPr lang="tr-TR" sz="2400" dirty="0" smtClean="0"/>
              <a:t>Belirli gün ve haftalarla ilgili içeriklere sitede yer verilmesi</a:t>
            </a:r>
          </a:p>
          <a:p>
            <a:endParaRPr lang="tr-TR" sz="2400" dirty="0" smtClean="0"/>
          </a:p>
          <a:p>
            <a:r>
              <a:rPr lang="tr-TR" sz="2400" dirty="0" smtClean="0"/>
              <a:t>Haber içeriği taşımayan, rutin olarak okul içerisinde </a:t>
            </a:r>
            <a:r>
              <a:rPr lang="tr-TR" sz="2400" dirty="0" smtClean="0"/>
              <a:t>gerçekleştirilen </a:t>
            </a:r>
            <a:r>
              <a:rPr lang="tr-TR" sz="2400" dirty="0" smtClean="0"/>
              <a:t>iş ve işlemlerin, haber ya da duyuru olarak siteye eklenmemesi</a:t>
            </a:r>
          </a:p>
          <a:p>
            <a:endParaRPr lang="tr-TR" dirty="0"/>
          </a:p>
        </p:txBody>
      </p:sp>
      <p:sp>
        <p:nvSpPr>
          <p:cNvPr id="5" name="4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714348" y="1285860"/>
            <a:ext cx="8229600" cy="4525963"/>
          </a:xfrm>
        </p:spPr>
        <p:txBody>
          <a:bodyPr>
            <a:normAutofit/>
          </a:bodyPr>
          <a:lstStyle/>
          <a:p>
            <a:endParaRPr lang="tr-TR" sz="2400" dirty="0" smtClean="0"/>
          </a:p>
          <a:p>
            <a:r>
              <a:rPr lang="tr-TR" sz="2400" dirty="0" smtClean="0"/>
              <a:t>Haber ve duyuruların tarih sırasına göre sitede yer alması</a:t>
            </a:r>
          </a:p>
          <a:p>
            <a:endParaRPr lang="tr-TR" sz="2400" dirty="0" smtClean="0"/>
          </a:p>
          <a:p>
            <a:r>
              <a:rPr lang="tr-TR" sz="2400" dirty="0" smtClean="0"/>
              <a:t>Zaten site varsayılanında olan konu başlıklarının ayrıca menü olarak eklenmemesi</a:t>
            </a:r>
          </a:p>
          <a:p>
            <a:endParaRPr lang="tr-TR" sz="2400" dirty="0" smtClean="0"/>
          </a:p>
          <a:p>
            <a:r>
              <a:rPr lang="tr-TR" sz="2400" dirty="0" smtClean="0"/>
              <a:t>Web </a:t>
            </a:r>
            <a:r>
              <a:rPr lang="tr-TR" sz="2400" dirty="0" smtClean="0"/>
              <a:t>sitelerinin internet aramalarında </a:t>
            </a:r>
            <a:r>
              <a:rPr lang="tr-TR" sz="2400" dirty="0" smtClean="0"/>
              <a:t>üst sırada yer </a:t>
            </a:r>
            <a:r>
              <a:rPr lang="tr-TR" sz="2400" dirty="0" smtClean="0"/>
              <a:t>alması </a:t>
            </a:r>
            <a:r>
              <a:rPr lang="tr-TR" sz="2400" dirty="0" smtClean="0"/>
              <a:t>için gerekli özenin gösterilmesi</a:t>
            </a:r>
          </a:p>
          <a:p>
            <a:endParaRPr lang="tr-TR" sz="2400" dirty="0" smtClean="0"/>
          </a:p>
          <a:p>
            <a:endParaRPr lang="tr-TR" dirty="0"/>
          </a:p>
        </p:txBody>
      </p:sp>
      <p:sp>
        <p:nvSpPr>
          <p:cNvPr id="5" name="4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42910" y="714356"/>
            <a:ext cx="8229600" cy="4525963"/>
          </a:xfrm>
        </p:spPr>
        <p:txBody>
          <a:bodyPr>
            <a:normAutofit/>
          </a:bodyPr>
          <a:lstStyle/>
          <a:p>
            <a:pPr>
              <a:buNone/>
            </a:pPr>
            <a:endParaRPr lang="tr-TR" sz="2400" dirty="0" smtClean="0"/>
          </a:p>
          <a:p>
            <a:r>
              <a:rPr lang="tr-TR" sz="2400" dirty="0" smtClean="0"/>
              <a:t>Bahsi geçen tüm hususlarda okul/kurum web sitesi komisyonlarının özenli çalışması</a:t>
            </a:r>
            <a:r>
              <a:rPr lang="tr-TR" sz="2400" dirty="0" smtClean="0"/>
              <a:t>. Okul WEB sitelerinin oluşturulmasında ve işletiminde yukarda belirtilen açıklamalara uyulması gereklidir. Aksi takdirde meydana gelebilecek olumsuzluklardan “Okul Müdürü ile Okul WEB Yayın Ekibi” sorumlu olacaktır. </a:t>
            </a:r>
            <a:endParaRPr lang="tr-TR" sz="2400" dirty="0" smtClean="0"/>
          </a:p>
          <a:p>
            <a:endParaRPr lang="tr-TR" sz="2400" dirty="0" smtClean="0"/>
          </a:p>
          <a:p>
            <a:r>
              <a:rPr lang="tr-TR" sz="2400" dirty="0" smtClean="0"/>
              <a:t>Her ay sonunda aylık komisyon raporunun imza altına alınarak </a:t>
            </a:r>
            <a:r>
              <a:rPr lang="tr-TR" sz="2400" b="1" dirty="0" smtClean="0"/>
              <a:t>ayın 20 ile 25’i arasında </a:t>
            </a:r>
            <a:r>
              <a:rPr lang="tr-TR" sz="2400" dirty="0" smtClean="0"/>
              <a:t>ilgili birime gönderilmesi</a:t>
            </a:r>
          </a:p>
          <a:p>
            <a:endParaRPr lang="tr-TR" dirty="0"/>
          </a:p>
        </p:txBody>
      </p:sp>
      <p:sp>
        <p:nvSpPr>
          <p:cNvPr id="4" name="3 Metin kutusu"/>
          <p:cNvSpPr txBox="1"/>
          <p:nvPr/>
        </p:nvSpPr>
        <p:spPr>
          <a:xfrm>
            <a:off x="714348" y="5214950"/>
            <a:ext cx="7138493" cy="646331"/>
          </a:xfrm>
          <a:prstGeom prst="rect">
            <a:avLst/>
          </a:prstGeom>
          <a:noFill/>
        </p:spPr>
        <p:txBody>
          <a:bodyPr wrap="none" rtlCol="0">
            <a:spAutoFit/>
          </a:bodyPr>
          <a:lstStyle/>
          <a:p>
            <a:r>
              <a:rPr lang="tr-TR" sz="3600" dirty="0" smtClean="0">
                <a:solidFill>
                  <a:schemeClr val="accent1">
                    <a:lumMod val="75000"/>
                  </a:schemeClr>
                </a:solidFill>
              </a:rPr>
              <a:t>Çalışmalarınızda Başarılar Dileriz…</a:t>
            </a:r>
            <a:endParaRPr lang="tr-TR" sz="3600" dirty="0">
              <a:solidFill>
                <a:schemeClr val="accent1">
                  <a:lumMod val="75000"/>
                </a:schemeClr>
              </a:solidFill>
            </a:endParaRPr>
          </a:p>
        </p:txBody>
      </p:sp>
      <p:sp>
        <p:nvSpPr>
          <p:cNvPr id="5" name="4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hlinkClick r:id="rId2" action="ppaction://hlinksldjump"/>
              </a:rPr>
              <a:t>Kişisel Verilerin Gizliliği</a:t>
            </a:r>
            <a:endParaRPr lang="tr-TR" dirty="0" smtClean="0"/>
          </a:p>
          <a:p>
            <a:r>
              <a:rPr lang="tr-TR" dirty="0" smtClean="0">
                <a:hlinkClick r:id="rId3" action="ppaction://hlinksldjump"/>
              </a:rPr>
              <a:t>Okul/Kurum Web Siteleri Yönetim Paneli Esasları</a:t>
            </a:r>
            <a:endParaRPr lang="tr-TR" dirty="0" smtClean="0"/>
          </a:p>
          <a:p>
            <a:r>
              <a:rPr lang="tr-TR" dirty="0" smtClean="0">
                <a:hlinkClick r:id="rId4" action="ppaction://hlinksldjump"/>
              </a:rPr>
              <a:t>İlçe Web Komisyonunu Kararları</a:t>
            </a:r>
            <a:endParaRPr lang="tr-TR" dirty="0" smtClean="0"/>
          </a:p>
          <a:p>
            <a:r>
              <a:rPr lang="tr-TR" dirty="0" smtClean="0">
                <a:hlinkClick r:id="rId5" action="ppaction://hlinkfile"/>
              </a:rPr>
              <a:t>Ekim 2017 - İlçe Okul/Kurum Web Siteleri Çizelgesi</a:t>
            </a:r>
            <a:endParaRPr lang="tr-TR" dirty="0" smtClean="0"/>
          </a:p>
          <a:p>
            <a:r>
              <a:rPr lang="tr-TR" dirty="0" smtClean="0">
                <a:hlinkClick r:id="rId6" action="ppaction://hlinkfile"/>
              </a:rPr>
              <a:t>Aylık Komisyon Raporu</a:t>
            </a:r>
            <a:endParaRPr lang="tr-TR" dirty="0" smtClean="0"/>
          </a:p>
          <a:p>
            <a:r>
              <a:rPr lang="tr-TR" dirty="0" smtClean="0">
                <a:hlinkClick r:id="rId7" action="ppaction://hlinkfile"/>
              </a:rPr>
              <a:t>Sosyal Medya Kullanımı</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229600" cy="5007183"/>
          </a:xfrm>
        </p:spPr>
        <p:txBody>
          <a:bodyPr>
            <a:noAutofit/>
          </a:bodyPr>
          <a:lstStyle/>
          <a:p>
            <a:pPr>
              <a:buNone/>
            </a:pPr>
            <a:r>
              <a:rPr lang="tr-TR" sz="2400" dirty="0" smtClean="0">
                <a:solidFill>
                  <a:schemeClr val="accent1">
                    <a:lumMod val="75000"/>
                  </a:schemeClr>
                </a:solidFill>
              </a:rPr>
              <a:t>Kişisel Veri Nedir?</a:t>
            </a:r>
          </a:p>
          <a:p>
            <a:r>
              <a:rPr lang="tr-TR" sz="2400" dirty="0" smtClean="0"/>
              <a:t>Kişisel veri, kimliği belirli veya belirlenebilir bir gerçek kişiyle ilgili her türlü veri olarak tanımlanmaktadır. Bu bağlamda;</a:t>
            </a:r>
          </a:p>
          <a:p>
            <a:pPr>
              <a:buNone/>
            </a:pPr>
            <a:r>
              <a:rPr lang="tr-TR" sz="2400" dirty="0" smtClean="0"/>
              <a:t>     Adı, soyadı, doğum tarihi ve doğum yeri gibi bireyin sadece kimliğini ortaya koyan bilgiler değil;  telefon numarası, motorlu taşıt plakası, sosyal güvenlik numarası, pasaport numarası, özgeçmiş, resim, görüntü ve ses kayıtları, parmak izleri, genetik bilgiler, IP adresi, e-posta adresi, cihaz kimlikleri, hobiler, tercihler, aile bilgileri gibi kişiyi doğrudan veya dolaylı olarak belirlenebilir kılan tüm veriler kişisel veri kapsamındadır.</a:t>
            </a:r>
            <a:endParaRPr lang="tr-TR" sz="2400" dirty="0"/>
          </a:p>
        </p:txBody>
      </p:sp>
      <p:sp>
        <p:nvSpPr>
          <p:cNvPr id="6" name="1 Başlık"/>
          <p:cNvSpPr>
            <a:spLocks noGrp="1"/>
          </p:cNvSpPr>
          <p:nvPr>
            <p:ph type="title"/>
          </p:nvPr>
        </p:nvSpPr>
        <p:spPr/>
        <p:txBody>
          <a:bodyPr>
            <a:normAutofit/>
          </a:bodyPr>
          <a:lstStyle/>
          <a:p>
            <a:r>
              <a:rPr lang="tr-TR" dirty="0" smtClean="0"/>
              <a:t>Kişisel Verilerin Gizliliği</a:t>
            </a:r>
            <a:endParaRPr lang="tr-TR" dirty="0"/>
          </a:p>
        </p:txBody>
      </p:sp>
      <p:sp>
        <p:nvSpPr>
          <p:cNvPr id="4" name="3 Komut Düğmesi: Giriş">
            <a:hlinkClick r:id="rId2" action="ppaction://hlinksldjump" highlightClick="1"/>
          </p:cNvPr>
          <p:cNvSpPr/>
          <p:nvPr/>
        </p:nvSpPr>
        <p:spPr>
          <a:xfrm>
            <a:off x="7858148" y="6000768"/>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6357950" y="6143644"/>
            <a:ext cx="1237583" cy="369332"/>
          </a:xfrm>
          <a:prstGeom prst="rect">
            <a:avLst/>
          </a:prstGeom>
        </p:spPr>
        <p:txBody>
          <a:bodyPr wrap="none">
            <a:spAutoFit/>
          </a:bodyPr>
          <a:lstStyle/>
          <a:p>
            <a:r>
              <a:rPr lang="tr-TR" dirty="0" smtClean="0">
                <a:hlinkClick r:id="rId3" action="ppaction://hlinkfile"/>
              </a:rPr>
              <a:t>Resmi Yazı</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150059"/>
          </a:xfrm>
        </p:spPr>
        <p:txBody>
          <a:bodyPr>
            <a:normAutofit/>
          </a:bodyPr>
          <a:lstStyle/>
          <a:p>
            <a:r>
              <a:rPr lang="tr-TR" sz="2400" dirty="0" smtClean="0"/>
              <a:t>İdareci, öğretmen, öğrenci, veli vb. kişilerin üçüncü taraflarca görülmemesi gereken </a:t>
            </a:r>
            <a:r>
              <a:rPr lang="tr-TR" sz="2400" dirty="0" smtClean="0"/>
              <a:t>kişisel verilerinin </a:t>
            </a:r>
            <a:r>
              <a:rPr lang="tr-TR" sz="2400" dirty="0" smtClean="0"/>
              <a:t>(T.C. kimlik numarası, anne-baba adı, iletişim bilgileri vb.) yayımlanmaması,</a:t>
            </a:r>
          </a:p>
          <a:p>
            <a:pPr>
              <a:buNone/>
            </a:pPr>
            <a:endParaRPr lang="tr-TR" sz="2400" dirty="0" smtClean="0"/>
          </a:p>
          <a:p>
            <a:r>
              <a:rPr lang="tr-TR" sz="2400" dirty="0" smtClean="0"/>
              <a:t>Öğretmen-yönetici atama, yer değiştirme gibi sonuçların toplu listelerde yayımlanmaması;yayımlanması zorunluysa üçüncü taraflarca görülmemesi gereken kişisel verilere (T.C.kimlik numarası, anne-baba adı, iletişim bilgileri vb.) yer verilmemesi,</a:t>
            </a:r>
            <a:endParaRPr lang="tr-TR" sz="2400"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400" dirty="0" smtClean="0"/>
              <a:t>Gizlilik içeren ve üçüncü taraflarca görülmemesi gereken resmi yazıların ve içeriklerin yayımlanmaması,</a:t>
            </a:r>
          </a:p>
          <a:p>
            <a:pPr>
              <a:buNone/>
            </a:pPr>
            <a:endParaRPr lang="tr-TR" sz="2400" dirty="0" smtClean="0"/>
          </a:p>
          <a:p>
            <a:r>
              <a:rPr lang="tr-TR" sz="2400" dirty="0" smtClean="0"/>
              <a:t>Bilgi sorgulama ekranı olması durumunda; sadece T.C. kimlik numarası ile sorgunun yapılmaması; en düşük güvenlik düzeyinde kişiye özel (nüfus cüzdanı seri no, sıra no, aile sıra no, şifre vb.) ek bilgilerden en az ikisinin istenmesi, sorgu sonucunda gelen bilgilerde sadece kişinin kendisine ait bilgilerin yer alması,</a:t>
            </a:r>
            <a:endParaRPr lang="tr-TR" sz="2400"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221497"/>
          </a:xfrm>
        </p:spPr>
        <p:txBody>
          <a:bodyPr>
            <a:normAutofit/>
          </a:bodyPr>
          <a:lstStyle/>
          <a:p>
            <a:r>
              <a:rPr lang="tr-TR" sz="2400" dirty="0" smtClean="0"/>
              <a:t>İstatistiksel bilgilerde kişisel verilerin bulundurulmaması (Parasız Yatılılık ve Bursluluk Sınavını, Temel Eğitimden Ortaöğretime Geçiş Sınavını, YGS/</a:t>
            </a:r>
            <a:r>
              <a:rPr lang="tr-TR" sz="2400" dirty="0" err="1" smtClean="0"/>
              <a:t>LYS’yi</a:t>
            </a:r>
            <a:r>
              <a:rPr lang="tr-TR" sz="2400" dirty="0" smtClean="0"/>
              <a:t> kazanan öğrencilerin isimleri, puanları, yerleştiği yer vb. bilgiler),</a:t>
            </a:r>
          </a:p>
          <a:p>
            <a:pPr>
              <a:buNone/>
            </a:pPr>
            <a:endParaRPr lang="tr-TR" sz="2400" dirty="0" smtClean="0"/>
          </a:p>
          <a:p>
            <a:r>
              <a:rPr lang="tr-TR" sz="2400" dirty="0" smtClean="0"/>
              <a:t>Kurum tarafından geliştirilen modüllerin, yetkisiz erişimi ve güvenlik açıklıklarını önlemeye yönelik gerekli tüm tedbirler alınmadan yayımlanmaması (</a:t>
            </a:r>
            <a:r>
              <a:rPr lang="tr-TR" sz="2400" dirty="0" err="1" smtClean="0"/>
              <a:t>sql</a:t>
            </a:r>
            <a:r>
              <a:rPr lang="tr-TR" sz="2400" dirty="0" smtClean="0"/>
              <a:t> </a:t>
            </a:r>
            <a:r>
              <a:rPr lang="tr-TR" sz="2400" dirty="0" err="1" smtClean="0"/>
              <a:t>injection</a:t>
            </a:r>
            <a:r>
              <a:rPr lang="tr-TR" sz="2400" dirty="0" smtClean="0"/>
              <a:t>, XSS vb.),</a:t>
            </a:r>
          </a:p>
          <a:p>
            <a:pPr>
              <a:buNone/>
            </a:pPr>
            <a:endParaRPr lang="tr-TR" sz="2400" dirty="0" smtClean="0"/>
          </a:p>
          <a:p>
            <a:r>
              <a:rPr lang="tr-TR" sz="2400" dirty="0" smtClean="0"/>
              <a:t>Kişisel verilerin korunmasına yönelik gösterilecek hassasiyetin basılı ortamlarda da dikkate alınması</a:t>
            </a:r>
            <a:endParaRPr lang="tr-TR" sz="2400"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2400" dirty="0" smtClean="0"/>
          </a:p>
          <a:p>
            <a:r>
              <a:rPr lang="tr-TR" sz="2400" dirty="0" smtClean="0"/>
              <a:t>Okulların hazırlayacakları sitelerin kapsamında; haberlerin, okuldaki çeşitli faaliyetlere ait duyuruların, öğrencilerin özgün proje çalışmaları ile sanat çalışmalarının, öğrenci ve velilere yönelik eğitici içeriklerin yer alması gerekmektedir. </a:t>
            </a:r>
          </a:p>
          <a:p>
            <a:endParaRPr lang="tr-TR" sz="2400" dirty="0"/>
          </a:p>
        </p:txBody>
      </p:sp>
      <p:sp>
        <p:nvSpPr>
          <p:cNvPr id="2" name="1 Başlık"/>
          <p:cNvSpPr>
            <a:spLocks noGrp="1"/>
          </p:cNvSpPr>
          <p:nvPr>
            <p:ph type="title"/>
          </p:nvPr>
        </p:nvSpPr>
        <p:spPr/>
        <p:txBody>
          <a:bodyPr>
            <a:normAutofit fontScale="90000"/>
          </a:bodyPr>
          <a:lstStyle/>
          <a:p>
            <a:r>
              <a:rPr lang="tr-TR" dirty="0" smtClean="0"/>
              <a:t>Okul/Kurum Web Siteleri Yönetim Paneli Esasları</a:t>
            </a:r>
            <a:endParaRPr lang="tr-TR"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Dikdörtgen"/>
          <p:cNvSpPr/>
          <p:nvPr/>
        </p:nvSpPr>
        <p:spPr>
          <a:xfrm>
            <a:off x="6429388" y="6000768"/>
            <a:ext cx="1237583" cy="369332"/>
          </a:xfrm>
          <a:prstGeom prst="rect">
            <a:avLst/>
          </a:prstGeom>
        </p:spPr>
        <p:txBody>
          <a:bodyPr wrap="none">
            <a:spAutoFit/>
          </a:bodyPr>
          <a:lstStyle/>
          <a:p>
            <a:r>
              <a:rPr lang="tr-TR" dirty="0" smtClean="0">
                <a:hlinkClick r:id="rId3" action="ppaction://hlinkfile"/>
              </a:rPr>
              <a:t>Resmi Yazı</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2400" dirty="0" smtClean="0"/>
          </a:p>
          <a:p>
            <a:r>
              <a:rPr lang="tr-TR" sz="2400" dirty="0" smtClean="0"/>
              <a:t>WEB sitesi hazırlayan okullarda; Okul Müdürü, Müdür Yardımcısı, BT Rehber Öğretmeni (yoksa Bilgisayar Öğretmeni), Türkçe Öğretmeni, Rehber Öğretmen, varsa ilgili kulüp sorumlu öğretmeninden oluşacak bir WEB Yayın Ekibi kurulması gerektiği, bu ekibin görevi; </a:t>
            </a:r>
          </a:p>
          <a:p>
            <a:endParaRPr lang="tr-TR" sz="2400" dirty="0" smtClean="0"/>
          </a:p>
          <a:p>
            <a:r>
              <a:rPr lang="tr-TR" sz="2400" dirty="0" smtClean="0"/>
              <a:t>Sitede yayınlanacak bilgilerin Atatürk İlke ve İnkılâplarına ve genel ahlâk kurallarına uygun olmasını, </a:t>
            </a:r>
          </a:p>
          <a:p>
            <a:pPr>
              <a:buNone/>
            </a:pPr>
            <a:endParaRPr lang="tr-TR" sz="2400"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57166"/>
            <a:ext cx="8229600" cy="5221497"/>
          </a:xfrm>
        </p:spPr>
        <p:txBody>
          <a:bodyPr>
            <a:noAutofit/>
          </a:bodyPr>
          <a:lstStyle/>
          <a:p>
            <a:r>
              <a:rPr lang="tr-TR" sz="2400" dirty="0" smtClean="0"/>
              <a:t>T.C. Anayasası’nın 14. maddesinde yer alan “</a:t>
            </a:r>
            <a:r>
              <a:rPr lang="tr-TR" sz="2400" i="1" dirty="0" smtClean="0"/>
              <a:t>Anayasada yer alan hak ve hürriyetlerden hiçbiri, Devletin ülkesi ve milletiyle bölünmez bütünlüğünü bozmak, Türk Devletinin ve Cumhuriyetin varlığını tehlikeye düşürmek, temel hak ve hürriyetleri yok etmek, devletin bir kişi veya zümre tarafından yönetilmesini veya sosyal bir sınıfın diğer sosyal sınıflar üzerinde egemenliğini sağlamak veya dil, ırk, din ve mezhep ayrımı yaratmak veya sair herhangi bir yoldan bu kavram ve görüşlere dayanan bir devlet düzenini kurmak amacıyla kullanılamazlar…” ilkesine aykırı yayın bulunmamasını, </a:t>
            </a:r>
          </a:p>
          <a:p>
            <a:pPr>
              <a:buNone/>
            </a:pPr>
            <a:endParaRPr lang="tr-TR" sz="2400" i="1" dirty="0" smtClean="0"/>
          </a:p>
          <a:p>
            <a:r>
              <a:rPr lang="tr-TR" sz="2400" dirty="0" smtClean="0"/>
              <a:t>Site kapsamında Türkçe’ </a:t>
            </a:r>
            <a:r>
              <a:rPr lang="tr-TR" sz="2400" dirty="0" err="1" smtClean="0"/>
              <a:t>nin</a:t>
            </a:r>
            <a:r>
              <a:rPr lang="tr-TR" sz="2400" dirty="0" smtClean="0"/>
              <a:t> düzgün kullanımını, </a:t>
            </a:r>
          </a:p>
          <a:p>
            <a:pPr>
              <a:buNone/>
            </a:pPr>
            <a:endParaRPr lang="tr-TR" sz="2400" dirty="0"/>
          </a:p>
        </p:txBody>
      </p:sp>
      <p:sp>
        <p:nvSpPr>
          <p:cNvPr id="4" name="3 Komut Düğmesi: Giriş">
            <a:hlinkClick r:id="rId2" action="ppaction://hlinksldjump" highlightClick="1"/>
          </p:cNvPr>
          <p:cNvSpPr/>
          <p:nvPr/>
        </p:nvSpPr>
        <p:spPr>
          <a:xfrm>
            <a:off x="7858148" y="5929330"/>
            <a:ext cx="857256"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Özel 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0F6FC6"/>
      </a:accent6>
      <a:hlink>
        <a:srgbClr val="062328"/>
      </a:hlink>
      <a:folHlink>
        <a:srgbClr val="009DD9"/>
      </a:folHlink>
    </a:clrScheme>
    <a:fontScheme name="Ofis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817</Words>
  <PresentationFormat>Ekran Gösterisi (4:3)</PresentationFormat>
  <Paragraphs>70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Kalabalık</vt:lpstr>
      <vt:lpstr>Okul/Kurum Web Siteleri Dikkat Edilecek Hususlar</vt:lpstr>
      <vt:lpstr>Slayt 2</vt:lpstr>
      <vt:lpstr>Kişisel Verilerin Gizliliği</vt:lpstr>
      <vt:lpstr>Slayt 4</vt:lpstr>
      <vt:lpstr>Slayt 5</vt:lpstr>
      <vt:lpstr>Slayt 6</vt:lpstr>
      <vt:lpstr>Okul/Kurum Web Siteleri Yönetim Paneli Esasları</vt:lpstr>
      <vt:lpstr>Slayt 8</vt:lpstr>
      <vt:lpstr>Slayt 9</vt:lpstr>
      <vt:lpstr>Slayt 10</vt:lpstr>
      <vt:lpstr>İlçe Web Komisyonu Kararları </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Okul/Kurum Web Siteleri Dikkat Edilecek Hususlar</dc:title>
  <dc:creator>Yova-MEM</dc:creator>
  <cp:lastModifiedBy>Sancaktepe MEM</cp:lastModifiedBy>
  <cp:revision>15</cp:revision>
  <dcterms:created xsi:type="dcterms:W3CDTF">2016-11-13T14:15:43Z</dcterms:created>
  <dcterms:modified xsi:type="dcterms:W3CDTF">2017-11-08T07:26:09Z</dcterms:modified>
</cp:coreProperties>
</file>