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26"/>
  </p:notesMasterIdLst>
  <p:handoutMasterIdLst>
    <p:handoutMasterId r:id="rId27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40" r:id="rId12"/>
    <p:sldId id="442" r:id="rId13"/>
    <p:sldId id="443" r:id="rId14"/>
    <p:sldId id="444" r:id="rId15"/>
    <p:sldId id="445" r:id="rId16"/>
    <p:sldId id="446" r:id="rId17"/>
    <p:sldId id="447" r:id="rId18"/>
    <p:sldId id="459" r:id="rId19"/>
    <p:sldId id="463" r:id="rId20"/>
    <p:sldId id="451" r:id="rId21"/>
    <p:sldId id="470" r:id="rId22"/>
    <p:sldId id="471" r:id="rId23"/>
    <p:sldId id="464" r:id="rId24"/>
    <p:sldId id="465" r:id="rId25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42"/>
  <c:chart>
    <c:autoTitleDeleted val="1"/>
    <c:plotArea>
      <c:layout>
        <c:manualLayout>
          <c:layoutTarget val="inner"/>
          <c:xMode val="edge"/>
          <c:yMode val="edge"/>
          <c:x val="8.990906173163736E-2"/>
          <c:y val="0.2102864638971747"/>
          <c:w val="0.40054696503980047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09.02.2015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09.02.2015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09.02.2015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09.02.2015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A7DD47"/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/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ÖZEL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REHBERLİK HİZMETLERİ GENEL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</a:t>
            </a:r>
          </a:p>
          <a:p>
            <a:pPr marL="68580" indent="0" algn="ctr">
              <a:buNone/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Yeteneklerin Geliştirilmesi Daire Başkanlığı</a:t>
            </a: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ÖĞRENCİLER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 VE SANAT MERKEZLERİNE (BİLSEM)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ÖĞRENCİ YÖNLENDİRİRKEN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EDİLMESİ GEREKENLER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4520-5A92-4FE2-BACA-8FE1655847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9518"/>
            <a:ext cx="1224136" cy="1215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6882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14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16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Büyük yaştakileri ve yetişkinleri 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  <p:sp>
        <p:nvSpPr>
          <p:cNvPr id="3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 eaLnBrk="1" hangingPunct="1">
              <a:buFont typeface="Georgia" pitchFamily="18" charset="0"/>
              <a:buNone/>
            </a:pPr>
            <a:r>
              <a:rPr lang="tr-TR" sz="2000" dirty="0" smtClean="0">
                <a:latin typeface="Verdana" pitchFamily="34" charset="0"/>
              </a:rPr>
              <a:t>Zeka, y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aratıcılık, sanat, liderlik kapasitesi veya özel akademik alanlarda, yaşıtlarına göre yüksek düzeyde motivasyon, performans gösterdiği uzmanlar tarafından belirlenen çocuk/öğrencilerdir (BİLSEM Yönergesi, 2007).</a:t>
            </a:r>
          </a:p>
          <a:p>
            <a:pPr marL="98425" indent="0" eaLnBrk="1" hangingPunct="1">
              <a:buFont typeface="Georgia" pitchFamily="18" charset="0"/>
              <a:buNone/>
            </a:pP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EED9D-1A3B-41A4-AB3A-FF4FB8574AE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9" y="11088"/>
            <a:ext cx="1224136" cy="121526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None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75515"/>
            <a:ext cx="7668344" cy="1146175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BİLSEM’E Öğrenci Yönlendirirken Dikkat Edilmesi Gereken</a:t>
            </a:r>
            <a:endParaRPr lang="tr-T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Metin kutusu 1"/>
          <p:cNvSpPr txBox="1"/>
          <p:nvPr/>
        </p:nvSpPr>
        <p:spPr>
          <a:xfrm>
            <a:off x="0" y="1571612"/>
            <a:ext cx="91440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Ülkemizde ,%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 ile </a:t>
            </a: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arasında çocuğun </a:t>
            </a: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yetenekli olduğu tahmin edilmektedir. </a:t>
            </a:r>
          </a:p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39552" y="3766681"/>
            <a:ext cx="802977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tr-TR" altLang="tr-TR" sz="1600" dirty="0" smtClean="0">
                <a:solidFill>
                  <a:schemeClr val="tx1"/>
                </a:solidFill>
              </a:rPr>
              <a:t>Öğretmenlerimiz, bu istatistiki veriden yola çıkarak sınıf mevcutlarının </a:t>
            </a:r>
            <a:r>
              <a:rPr lang="tr-TR" altLang="tr-TR" b="1" dirty="0" smtClean="0">
                <a:solidFill>
                  <a:schemeClr val="tx1"/>
                </a:solidFill>
              </a:rPr>
              <a:t> </a:t>
            </a:r>
            <a:r>
              <a:rPr lang="tr-TR" altLang="tr-TR" sz="1600" dirty="0">
                <a:solidFill>
                  <a:schemeClr val="tx1"/>
                </a:solidFill>
              </a:rPr>
              <a:t>en fazla </a:t>
            </a:r>
            <a:r>
              <a:rPr lang="tr-TR" altLang="tr-TR" b="1" dirty="0" smtClean="0">
                <a:solidFill>
                  <a:schemeClr val="tx1"/>
                </a:solidFill>
              </a:rPr>
              <a:t>%20 </a:t>
            </a:r>
            <a:r>
              <a:rPr lang="tr-TR" altLang="tr-TR" sz="1600" dirty="0" smtClean="0">
                <a:solidFill>
                  <a:schemeClr val="tx1"/>
                </a:solidFill>
              </a:rPr>
              <a:t>sini aday göstermelidir. Bu bilgiye göre hareket etmeleri </a:t>
            </a:r>
            <a:r>
              <a:rPr lang="tr-TR" altLang="tr-TR" sz="1600" b="1" dirty="0">
                <a:solidFill>
                  <a:schemeClr val="tx1"/>
                </a:solidFill>
              </a:rPr>
              <a:t>Bilim ve Sanat Merkezlerine</a:t>
            </a:r>
            <a:r>
              <a:rPr lang="tr-TR" altLang="tr-TR" sz="1600" dirty="0">
                <a:solidFill>
                  <a:srgbClr val="FF0000"/>
                </a:solidFill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</a:rPr>
              <a:t>öğrenci seçimlerinin daha sağlıklı işlemesini sağlayacaktır.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1" name="Metin kutusu 6"/>
          <p:cNvSpPr txBox="1"/>
          <p:nvPr/>
        </p:nvSpPr>
        <p:spPr>
          <a:xfrm>
            <a:off x="0" y="5657850"/>
            <a:ext cx="9144000" cy="1200329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b="1" dirty="0" smtClean="0">
                <a:solidFill>
                  <a:schemeClr val="bg1"/>
                </a:solidFill>
              </a:rPr>
              <a:t>DİKKAT</a:t>
            </a:r>
            <a:r>
              <a:rPr lang="tr-TR" b="1" dirty="0">
                <a:solidFill>
                  <a:schemeClr val="bg1"/>
                </a:solidFill>
              </a:rPr>
              <a:t>: Ancak öğretmenlerimizin sınıflarında  Bilim ve Sanat Merkezine aday gösterecek  öğrenciler in bulunmama </a:t>
            </a:r>
            <a:r>
              <a:rPr lang="tr-TR" b="1" dirty="0" smtClean="0">
                <a:solidFill>
                  <a:schemeClr val="bg1"/>
                </a:solidFill>
              </a:rPr>
              <a:t>ihtimali de vardır.</a:t>
            </a:r>
          </a:p>
          <a:p>
            <a:pPr algn="ctr">
              <a:defRPr/>
            </a:pP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2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Metin kutusu 2"/>
          <p:cNvSpPr txBox="1">
            <a:spLocks noChangeArrowheads="1"/>
          </p:cNvSpPr>
          <p:nvPr/>
        </p:nvSpPr>
        <p:spPr bwMode="auto">
          <a:xfrm>
            <a:off x="716210" y="260349"/>
            <a:ext cx="6981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BİLSEM SEÇİMİNİN AŞAMALARI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900633" y="941819"/>
            <a:ext cx="7343775" cy="11387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2014-2015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Eğitim-Öğretim yılında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ilkokul 2. 3. ve 4.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 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zihinsel, resim  ve müzik  yeteneği alanlarında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tarafından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gösterilecektir.</a:t>
            </a:r>
          </a:p>
          <a:p>
            <a:pPr algn="ctr">
              <a:defRPr/>
            </a:pPr>
            <a:endParaRPr lang="tr-TR" altLang="tr-TR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70308" y="106551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900633" y="2248416"/>
            <a:ext cx="7343775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Öğretmenlerimiz öğrencilerini aday gösterirken sınıf mevcutlarının en fazla %20’sini yönlendirmeye dikkat etmelidirler.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00633" y="3349441"/>
            <a:ext cx="7343775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gösterdiğiniz öğrencilerin genel zihinsel, resim ve müzik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alanında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yaşıtlarının ilerisinde olan, sürekli soru soran, kolay ve çabuk öğrenen, yaratıcı öğrenciler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olmaları önemlidir. 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00633" y="4726885"/>
            <a:ext cx="7343775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Öğrencinin akademik başarısı aday göstermeniz için tek koşul olmayabilir. 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23528" y="2217638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395536" y="3441774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tr-TR" sz="5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9672" y="4593902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788024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22</a:t>
            </a:fld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971600" y="3277433"/>
            <a:ext cx="734536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İlinizdeki rehber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tarafından 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3. ve 4.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öğretmenlerine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özel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yeteneklilerin özellikleri ve  tanılama süreci ile ilgili bilgilendirme toplantıları 09-13 Şubat 2015 tarihleri arasında yapılacaktır.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977436" y="4852421"/>
            <a:ext cx="7345362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aday gösterdikleri  her  öğrenci için e-okul sistemi  üzerinden 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16-23 Şubat 2015 tarihleri arasında «Gözlem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Formu» nu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dolduracaktır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971600" y="2165955"/>
            <a:ext cx="7345362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öğretmenleri aday gösterecekleri öğrencileri en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fazla iki yetenek alanından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gösterebilecektir.</a:t>
            </a:r>
          </a:p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389120" y="214563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389120" y="3297758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389120" y="764704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900633" y="559713"/>
            <a:ext cx="7343775" cy="15388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Öğrencilerin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ailelerinin grup taraması ve bireysel incelemelerde seçilmemelerinden kaynaklı olumsuzluklar yaşamamaları için hem aday göstermelerinde hem de gözlem formlarını doldururken gerekli hassasiyetin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(kişisel gizlilik) gösterilmesi sürecin sağlıklı işlemesi açısından önemlidir. </a:t>
            </a:r>
          </a:p>
          <a:p>
            <a:pPr algn="ctr">
              <a:defRPr/>
            </a:pPr>
            <a:endParaRPr 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89120" y="483133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0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23</a:t>
            </a:fld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259632" y="2237963"/>
            <a:ext cx="7516148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Tarama Testi ve Bireysel Değerlendirme ile ilgili açıklamalar ve takvim ileri bir tarihte Genel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Müdürlüğümüz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ayfasında duyurulacaktır.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1214518" y="4435371"/>
            <a:ext cx="756126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 sonrası  ilan edilen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yetenek alanlarına göre 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bireysel incelemeye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alınacaktır.</a:t>
            </a:r>
          </a:p>
          <a:p>
            <a:pPr algn="ctr">
              <a:defRPr/>
            </a:pPr>
            <a:endParaRPr lang="tr-TR" sz="1400" b="1" dirty="0">
              <a:solidFill>
                <a:schemeClr val="tx1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246225" y="3318083"/>
            <a:ext cx="7561263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 değerlendirmesi yapıldıktan sonra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zihinsel yetenek, resim ve müzik yeteneklerinden ayrı ayrı sıralamaya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alınacaktır.</a:t>
            </a:r>
          </a:p>
          <a:p>
            <a:pPr>
              <a:defRPr/>
            </a:pPr>
            <a:endParaRPr 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-36512" y="3284984"/>
            <a:ext cx="1296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35496" y="2217638"/>
            <a:ext cx="12290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-103573" y="4377878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1221663" y="819131"/>
            <a:ext cx="7554117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için doldurulan «Gözlem Formları»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dikkate alınarak, G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rup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Tarama Testine alınacak öğrenciler  Mart ayının ilk haftasında Genel Müdürlüğümüz sayfasında ilan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edilecektir.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562072" y="954886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48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38783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109728" indent="0" algn="ctr"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t>TEŞEKKÜRLER</a:t>
            </a:r>
            <a:r>
              <a:rPr lang="tr-TR" sz="7200" dirty="0" smtClean="0"/>
              <a:t> 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2492896"/>
            <a:ext cx="9144000" cy="432048"/>
          </a:xfrm>
        </p:spPr>
        <p:txBody>
          <a:bodyPr/>
          <a:lstStyle/>
          <a:p>
            <a:pPr algn="ctr"/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106493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EĞİTİM VE REHBERLİK HİZMETLERİ GENEL MÜDÜRLÜĞÜ</a:t>
            </a:r>
          </a:p>
        </p:txBody>
      </p:sp>
    </p:spTree>
    <p:extLst>
      <p:ext uri="{BB962C8B-B14F-4D97-AF65-F5344CB8AC3E}">
        <p14:creationId xmlns="" xmlns:p14="http://schemas.microsoft.com/office/powerpoint/2010/main" val="19542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B231B-81B1-4288-9F87-7EE974727221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dirty="0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5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AB15B-D7D0-4F42-B6F8-6928205F45FB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akıcı, esnek ve özgün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Deneyime açık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duyarlı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EA1E5-8437-4F00-BC8F-38BC8CDEAC87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29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ilgi, heves, hayranlık, bağlılık duyma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kapasitesi,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başarma 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46D48-D6F4-4D4F-B99F-20EB8F65069E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21.  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2336</TotalTime>
  <Pages>0</Pages>
  <Words>1486</Words>
  <Characters>0</Characters>
  <Application>Microsoft Office PowerPoint</Application>
  <PresentationFormat>Ekran Gösterisi (4:3)</PresentationFormat>
  <Lines>0</Lines>
  <Paragraphs>286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Kalabalık</vt:lpstr>
      <vt:lpstr>Slayt 1</vt:lpstr>
      <vt:lpstr>Özel Yetenekli Birey </vt:lpstr>
      <vt:lpstr>Slayt 3</vt:lpstr>
      <vt:lpstr>Özel Yetenekli Birey</vt:lpstr>
      <vt:lpstr>Slayt 5</vt:lpstr>
      <vt:lpstr>Özel Yetenek</vt:lpstr>
      <vt:lpstr>Yaratıcılık</vt:lpstr>
      <vt:lpstr>Motivasyon</vt:lpstr>
      <vt:lpstr>Özel Yetenekli Birey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  <vt:lpstr>Slayt 18</vt:lpstr>
      <vt:lpstr>Slayt 19</vt:lpstr>
      <vt:lpstr>BİLSEM’E Öğrenci Yönlendirirken Dikkat Edilmesi Gereken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Gürhan KURUKAYA</cp:lastModifiedBy>
  <cp:revision>267</cp:revision>
  <cp:lastPrinted>2015-02-02T08:29:36Z</cp:lastPrinted>
  <dcterms:modified xsi:type="dcterms:W3CDTF">2015-02-09T08:43:11Z</dcterms:modified>
</cp:coreProperties>
</file>