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7"/>
  </p:notesMasterIdLst>
  <p:sldIdLst>
    <p:sldId id="256" r:id="rId2"/>
    <p:sldId id="279" r:id="rId3"/>
    <p:sldId id="257" r:id="rId4"/>
    <p:sldId id="258" r:id="rId5"/>
    <p:sldId id="276" r:id="rId6"/>
    <p:sldId id="277" r:id="rId7"/>
    <p:sldId id="292" r:id="rId8"/>
    <p:sldId id="261" r:id="rId9"/>
    <p:sldId id="262" r:id="rId10"/>
    <p:sldId id="263" r:id="rId11"/>
    <p:sldId id="264" r:id="rId12"/>
    <p:sldId id="265" r:id="rId13"/>
    <p:sldId id="266" r:id="rId14"/>
    <p:sldId id="267" r:id="rId15"/>
    <p:sldId id="268" r:id="rId16"/>
    <p:sldId id="269" r:id="rId17"/>
    <p:sldId id="270" r:id="rId18"/>
    <p:sldId id="294" r:id="rId19"/>
    <p:sldId id="293" r:id="rId20"/>
    <p:sldId id="271" r:id="rId21"/>
    <p:sldId id="272" r:id="rId22"/>
    <p:sldId id="274" r:id="rId23"/>
    <p:sldId id="275" r:id="rId24"/>
    <p:sldId id="295" r:id="rId25"/>
    <p:sldId id="278" r:id="rId26"/>
  </p:sldIdLst>
  <p:sldSz cx="9144000" cy="6858000" type="screen4x3"/>
  <p:notesSz cx="6858000" cy="9144000"/>
  <p:defaultTextStyle>
    <a:defPPr>
      <a:defRPr lang="tr-TR"/>
    </a:defPPr>
    <a:lvl1pPr algn="ctr" rtl="0" fontAlgn="base">
      <a:spcBef>
        <a:spcPct val="0"/>
      </a:spcBef>
      <a:spcAft>
        <a:spcPct val="0"/>
      </a:spcAft>
      <a:defRPr sz="3600" kern="1200">
        <a:solidFill>
          <a:schemeClr val="tx1"/>
        </a:solidFill>
        <a:latin typeface="Times New Roman" pitchFamily="18" charset="0"/>
        <a:ea typeface="+mn-ea"/>
        <a:cs typeface="+mn-cs"/>
      </a:defRPr>
    </a:lvl1pPr>
    <a:lvl2pPr marL="457200" algn="ctr" rtl="0" fontAlgn="base">
      <a:spcBef>
        <a:spcPct val="0"/>
      </a:spcBef>
      <a:spcAft>
        <a:spcPct val="0"/>
      </a:spcAft>
      <a:defRPr sz="3600" kern="1200">
        <a:solidFill>
          <a:schemeClr val="tx1"/>
        </a:solidFill>
        <a:latin typeface="Times New Roman" pitchFamily="18" charset="0"/>
        <a:ea typeface="+mn-ea"/>
        <a:cs typeface="+mn-cs"/>
      </a:defRPr>
    </a:lvl2pPr>
    <a:lvl3pPr marL="914400" algn="ctr" rtl="0" fontAlgn="base">
      <a:spcBef>
        <a:spcPct val="0"/>
      </a:spcBef>
      <a:spcAft>
        <a:spcPct val="0"/>
      </a:spcAft>
      <a:defRPr sz="3600" kern="1200">
        <a:solidFill>
          <a:schemeClr val="tx1"/>
        </a:solidFill>
        <a:latin typeface="Times New Roman" pitchFamily="18" charset="0"/>
        <a:ea typeface="+mn-ea"/>
        <a:cs typeface="+mn-cs"/>
      </a:defRPr>
    </a:lvl3pPr>
    <a:lvl4pPr marL="1371600" algn="ctr" rtl="0" fontAlgn="base">
      <a:spcBef>
        <a:spcPct val="0"/>
      </a:spcBef>
      <a:spcAft>
        <a:spcPct val="0"/>
      </a:spcAft>
      <a:defRPr sz="3600" kern="1200">
        <a:solidFill>
          <a:schemeClr val="tx1"/>
        </a:solidFill>
        <a:latin typeface="Times New Roman" pitchFamily="18" charset="0"/>
        <a:ea typeface="+mn-ea"/>
        <a:cs typeface="+mn-cs"/>
      </a:defRPr>
    </a:lvl4pPr>
    <a:lvl5pPr marL="1828800" algn="ctr"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8" d="100"/>
          <a:sy n="48" d="100"/>
        </p:scale>
        <p:origin x="-84"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166383-80FF-4F33-A082-A6E7DFED9C49}" type="datetimeFigureOut">
              <a:rPr lang="tr-TR"/>
              <a:pPr>
                <a:defRPr/>
              </a:pPr>
              <a:t>09.02.2015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8F7F18-FEF1-4621-B86B-0CD38277EAC7}"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68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68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021A90-A3B3-418B-87B8-B114074E19A3}" type="slidenum">
              <a:rPr lang="tr-TR" smtClean="0"/>
              <a:pPr/>
              <a:t>25</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kumimoji="1" lang="tr-TR" sz="2400"/>
          </a:p>
        </p:txBody>
      </p:sp>
      <p:pic>
        <p:nvPicPr>
          <p:cNvPr id="5" name="Picture 3" descr="minispir"/>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defRPr/>
            </a:pPr>
            <a:endParaRPr kumimoji="1" lang="tr-TR" sz="2400"/>
          </a:p>
        </p:txBody>
      </p:sp>
      <p:pic>
        <p:nvPicPr>
          <p:cNvPr id="7" name="Picture 5" descr="minispir"/>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a:ln w="9525">
            <a:noFill/>
            <a:miter lim="800000"/>
            <a:headEnd/>
            <a:tailEnd/>
          </a:ln>
        </p:spPr>
      </p:pic>
      <p:sp>
        <p:nvSpPr>
          <p:cNvPr id="30726" name="Rectangle 6"/>
          <p:cNvSpPr>
            <a:spLocks noGrp="1" noChangeArrowheads="1"/>
          </p:cNvSpPr>
          <p:nvPr>
            <p:ph type="ctrTitle"/>
          </p:nvPr>
        </p:nvSpPr>
        <p:spPr>
          <a:xfrm>
            <a:off x="914400" y="2057400"/>
            <a:ext cx="7721600" cy="1143000"/>
          </a:xfrm>
        </p:spPr>
        <p:txBody>
          <a:bodyPr/>
          <a:lstStyle>
            <a:lvl1pPr>
              <a:defRPr/>
            </a:lvl1pPr>
          </a:lstStyle>
          <a:p>
            <a:r>
              <a:rPr lang="tr-TR"/>
              <a:t>Asıl başlık stili için tıklatın</a:t>
            </a:r>
          </a:p>
        </p:txBody>
      </p:sp>
      <p:sp>
        <p:nvSpPr>
          <p:cNvPr id="30727"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tr-TR"/>
              <a:t>Asıl alt başlık stilini düzenlemek için tıklatın</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tr-TR"/>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tr-TR"/>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4FDF933F-ABC6-458E-A1ED-62209D3FE60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071783CE-B1AA-4F07-9014-EBFE0E51673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066800" y="381000"/>
            <a:ext cx="5562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52765AA0-181A-4E8D-9A72-1DCE82EA6CD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909DB65D-071A-4129-875B-9BCC8CF0297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66452B52-E9A2-46DD-BDEB-097BE5F37EE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987D1977-6C91-44E5-A93C-39C3723B812C}"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8"/>
          <p:cNvSpPr>
            <a:spLocks noGrp="1" noChangeArrowheads="1"/>
          </p:cNvSpPr>
          <p:nvPr>
            <p:ph type="dt" sz="half" idx="10"/>
          </p:nvPr>
        </p:nvSpPr>
        <p:spPr>
          <a:ln/>
        </p:spPr>
        <p:txBody>
          <a:bodyPr/>
          <a:lstStyle>
            <a:lvl1pPr>
              <a:defRPr/>
            </a:lvl1pPr>
          </a:lstStyle>
          <a:p>
            <a:pPr>
              <a:defRPr/>
            </a:pPr>
            <a:endParaRPr lang="tr-TR"/>
          </a:p>
        </p:txBody>
      </p:sp>
      <p:sp>
        <p:nvSpPr>
          <p:cNvPr id="8" name="Rectangle 9"/>
          <p:cNvSpPr>
            <a:spLocks noGrp="1" noChangeArrowheads="1"/>
          </p:cNvSpPr>
          <p:nvPr>
            <p:ph type="ftr" sz="quarter" idx="11"/>
          </p:nvPr>
        </p:nvSpPr>
        <p:spPr>
          <a:ln/>
        </p:spPr>
        <p:txBody>
          <a:bodyPr/>
          <a:lstStyle>
            <a:lvl1pPr>
              <a:defRPr/>
            </a:lvl1pPr>
          </a:lstStyle>
          <a:p>
            <a:pPr>
              <a:defRPr/>
            </a:pPr>
            <a:endParaRPr lang="tr-TR"/>
          </a:p>
        </p:txBody>
      </p:sp>
      <p:sp>
        <p:nvSpPr>
          <p:cNvPr id="9" name="Rectangle 10"/>
          <p:cNvSpPr>
            <a:spLocks noGrp="1" noChangeArrowheads="1"/>
          </p:cNvSpPr>
          <p:nvPr>
            <p:ph type="sldNum" sz="quarter" idx="12"/>
          </p:nvPr>
        </p:nvSpPr>
        <p:spPr>
          <a:ln/>
        </p:spPr>
        <p:txBody>
          <a:bodyPr/>
          <a:lstStyle>
            <a:lvl1pPr>
              <a:defRPr/>
            </a:lvl1pPr>
          </a:lstStyle>
          <a:p>
            <a:pPr>
              <a:defRPr/>
            </a:pPr>
            <a:fld id="{81970C72-D14A-4DF2-9B5D-A2E44C4B9DD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8"/>
          <p:cNvSpPr>
            <a:spLocks noGrp="1" noChangeArrowheads="1"/>
          </p:cNvSpPr>
          <p:nvPr>
            <p:ph type="dt" sz="half" idx="10"/>
          </p:nvPr>
        </p:nvSpPr>
        <p:spPr>
          <a:ln/>
        </p:spPr>
        <p:txBody>
          <a:bodyPr/>
          <a:lstStyle>
            <a:lvl1pPr>
              <a:defRPr/>
            </a:lvl1pPr>
          </a:lstStyle>
          <a:p>
            <a:pPr>
              <a:defRPr/>
            </a:pPr>
            <a:endParaRPr lang="tr-TR"/>
          </a:p>
        </p:txBody>
      </p:sp>
      <p:sp>
        <p:nvSpPr>
          <p:cNvPr id="4" name="Rectangle 9"/>
          <p:cNvSpPr>
            <a:spLocks noGrp="1" noChangeArrowheads="1"/>
          </p:cNvSpPr>
          <p:nvPr>
            <p:ph type="ftr" sz="quarter" idx="11"/>
          </p:nvPr>
        </p:nvSpPr>
        <p:spPr>
          <a:ln/>
        </p:spPr>
        <p:txBody>
          <a:bodyPr/>
          <a:lstStyle>
            <a:lvl1pPr>
              <a:defRPr/>
            </a:lvl1pPr>
          </a:lstStyle>
          <a:p>
            <a:pPr>
              <a:defRPr/>
            </a:pPr>
            <a:endParaRPr lang="tr-TR"/>
          </a:p>
        </p:txBody>
      </p:sp>
      <p:sp>
        <p:nvSpPr>
          <p:cNvPr id="5" name="Rectangle 10"/>
          <p:cNvSpPr>
            <a:spLocks noGrp="1" noChangeArrowheads="1"/>
          </p:cNvSpPr>
          <p:nvPr>
            <p:ph type="sldNum" sz="quarter" idx="12"/>
          </p:nvPr>
        </p:nvSpPr>
        <p:spPr>
          <a:ln/>
        </p:spPr>
        <p:txBody>
          <a:bodyPr/>
          <a:lstStyle>
            <a:lvl1pPr>
              <a:defRPr/>
            </a:lvl1pPr>
          </a:lstStyle>
          <a:p>
            <a:pPr>
              <a:defRPr/>
            </a:pPr>
            <a:fld id="{389D8D41-121B-440A-A4A7-C1E25B384C6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tr-TR"/>
          </a:p>
        </p:txBody>
      </p:sp>
      <p:sp>
        <p:nvSpPr>
          <p:cNvPr id="3" name="Rectangle 9"/>
          <p:cNvSpPr>
            <a:spLocks noGrp="1" noChangeArrowheads="1"/>
          </p:cNvSpPr>
          <p:nvPr>
            <p:ph type="ftr" sz="quarter" idx="11"/>
          </p:nvPr>
        </p:nvSpPr>
        <p:spPr>
          <a:ln/>
        </p:spPr>
        <p:txBody>
          <a:bodyPr/>
          <a:lstStyle>
            <a:lvl1pPr>
              <a:defRPr/>
            </a:lvl1pPr>
          </a:lstStyle>
          <a:p>
            <a:pPr>
              <a:defRPr/>
            </a:pPr>
            <a:endParaRPr lang="tr-TR"/>
          </a:p>
        </p:txBody>
      </p:sp>
      <p:sp>
        <p:nvSpPr>
          <p:cNvPr id="4" name="Rectangle 10"/>
          <p:cNvSpPr>
            <a:spLocks noGrp="1" noChangeArrowheads="1"/>
          </p:cNvSpPr>
          <p:nvPr>
            <p:ph type="sldNum" sz="quarter" idx="12"/>
          </p:nvPr>
        </p:nvSpPr>
        <p:spPr>
          <a:ln/>
        </p:spPr>
        <p:txBody>
          <a:bodyPr/>
          <a:lstStyle>
            <a:lvl1pPr>
              <a:defRPr/>
            </a:lvl1pPr>
          </a:lstStyle>
          <a:p>
            <a:pPr>
              <a:defRPr/>
            </a:pPr>
            <a:fld id="{7B940516-CFA6-48B8-86B5-D7DB068D501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D5D06750-AEF6-47D6-B8AD-5F7B9D9B3B2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AB48071F-8D5F-4CEC-9135-E98569B4B6F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defRPr/>
            </a:pPr>
            <a:endParaRPr kumimoji="1" lang="tr-TR" sz="2400"/>
          </a:p>
        </p:txBody>
      </p:sp>
      <p:sp>
        <p:nvSpPr>
          <p:cNvPr id="29699"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tr-TR"/>
          </a:p>
        </p:txBody>
      </p:sp>
      <p:pic>
        <p:nvPicPr>
          <p:cNvPr id="1028" name="Picture 4" descr="minispir"/>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9704"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tr-TR"/>
          </a:p>
        </p:txBody>
      </p:sp>
      <p:sp>
        <p:nvSpPr>
          <p:cNvPr id="29705"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29706"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8A10F3C-5678-44BF-9FB6-54A96C870A9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5616" y="2708920"/>
            <a:ext cx="7721600" cy="379413"/>
          </a:xfrm>
        </p:spPr>
        <p:txBody>
          <a:bodyPr/>
          <a:lstStyle/>
          <a:p>
            <a:pPr algn="l" eaLnBrk="1" hangingPunct="1"/>
            <a:r>
              <a:rPr lang="tr-TR" b="1" dirty="0" smtClean="0">
                <a:latin typeface="Comic Sans MS" pitchFamily="66" charset="0"/>
                <a:cs typeface="Times New Roman" pitchFamily="18" charset="0"/>
              </a:rPr>
              <a:t/>
            </a:r>
            <a:br>
              <a:rPr lang="tr-TR" b="1" dirty="0" smtClean="0">
                <a:latin typeface="Comic Sans MS" pitchFamily="66" charset="0"/>
                <a:cs typeface="Times New Roman" pitchFamily="18" charset="0"/>
              </a:rPr>
            </a:br>
            <a:r>
              <a:rPr lang="tr-TR" b="1" dirty="0" smtClean="0">
                <a:latin typeface="Comic Sans MS" pitchFamily="66" charset="0"/>
                <a:cs typeface="Times New Roman" pitchFamily="18" charset="0"/>
              </a:rPr>
              <a:t/>
            </a:r>
            <a:br>
              <a:rPr lang="tr-TR" b="1" dirty="0" smtClean="0">
                <a:latin typeface="Comic Sans MS" pitchFamily="66" charset="0"/>
                <a:cs typeface="Times New Roman" pitchFamily="18" charset="0"/>
              </a:rPr>
            </a:br>
            <a:r>
              <a:rPr lang="tr-TR" b="1" dirty="0" smtClean="0">
                <a:latin typeface="Comic Sans MS" pitchFamily="66" charset="0"/>
                <a:cs typeface="Times New Roman" pitchFamily="18" charset="0"/>
              </a:rPr>
              <a:t/>
            </a:r>
            <a:br>
              <a:rPr lang="tr-TR" b="1" dirty="0" smtClean="0">
                <a:latin typeface="Comic Sans MS" pitchFamily="66" charset="0"/>
                <a:cs typeface="Times New Roman" pitchFamily="18" charset="0"/>
              </a:rPr>
            </a:br>
            <a:r>
              <a:rPr lang="tr-TR" b="1" dirty="0" smtClean="0">
                <a:latin typeface="Comic Sans MS" pitchFamily="66" charset="0"/>
                <a:cs typeface="Times New Roman" pitchFamily="18" charset="0"/>
              </a:rPr>
              <a:t/>
            </a:r>
            <a:br>
              <a:rPr lang="tr-TR" b="1" dirty="0" smtClean="0">
                <a:latin typeface="Comic Sans MS" pitchFamily="66" charset="0"/>
                <a:cs typeface="Times New Roman" pitchFamily="18" charset="0"/>
              </a:rPr>
            </a:br>
            <a:r>
              <a:rPr lang="tr-TR" b="1" dirty="0" smtClean="0">
                <a:latin typeface="Comic Sans MS" pitchFamily="66" charset="0"/>
                <a:cs typeface="Times New Roman" pitchFamily="18" charset="0"/>
              </a:rPr>
              <a:t/>
            </a:r>
            <a:br>
              <a:rPr lang="tr-TR" b="1" dirty="0" smtClean="0">
                <a:latin typeface="Comic Sans MS" pitchFamily="66" charset="0"/>
                <a:cs typeface="Times New Roman" pitchFamily="18" charset="0"/>
              </a:rPr>
            </a:br>
            <a:r>
              <a:rPr lang="tr-TR" sz="2800" b="1" dirty="0" smtClean="0">
                <a:latin typeface="Comic Sans MS" pitchFamily="66" charset="0"/>
                <a:cs typeface="Times New Roman" pitchFamily="18" charset="0"/>
              </a:rPr>
              <a:t>“Adil </a:t>
            </a:r>
            <a:r>
              <a:rPr lang="tr-TR" sz="2800" b="1" dirty="0" smtClean="0">
                <a:latin typeface="Comic Sans MS" pitchFamily="66" charset="0"/>
                <a:cs typeface="Times New Roman" pitchFamily="18" charset="0"/>
              </a:rPr>
              <a:t>b</a:t>
            </a:r>
            <a:r>
              <a:rPr lang="tr-TR" sz="2800" b="1" dirty="0" smtClean="0">
                <a:latin typeface="Comic Sans MS" pitchFamily="66" charset="0"/>
                <a:cs typeface="Times New Roman" pitchFamily="18" charset="0"/>
              </a:rPr>
              <a:t>ir </a:t>
            </a:r>
            <a:r>
              <a:rPr lang="tr-TR" sz="2800" b="1" dirty="0" smtClean="0">
                <a:latin typeface="Comic Sans MS" pitchFamily="66" charset="0"/>
                <a:cs typeface="Times New Roman" pitchFamily="18" charset="0"/>
              </a:rPr>
              <a:t>s</a:t>
            </a:r>
            <a:r>
              <a:rPr lang="tr-TR" sz="2800" b="1" dirty="0" smtClean="0">
                <a:latin typeface="Comic Sans MS" pitchFamily="66" charset="0"/>
                <a:cs typeface="Times New Roman" pitchFamily="18" charset="0"/>
              </a:rPr>
              <a:t>eçim </a:t>
            </a:r>
            <a:r>
              <a:rPr lang="tr-TR" sz="2800" b="1" dirty="0" smtClean="0">
                <a:latin typeface="Comic Sans MS" pitchFamily="66" charset="0"/>
                <a:cs typeface="Times New Roman" pitchFamily="18" charset="0"/>
              </a:rPr>
              <a:t>o</a:t>
            </a:r>
            <a:r>
              <a:rPr lang="tr-TR" sz="2800" b="1" dirty="0" smtClean="0">
                <a:latin typeface="Comic Sans MS" pitchFamily="66" charset="0"/>
                <a:cs typeface="Times New Roman" pitchFamily="18" charset="0"/>
              </a:rPr>
              <a:t>labilmesi </a:t>
            </a:r>
            <a:r>
              <a:rPr lang="tr-TR" sz="2800" b="1" dirty="0" smtClean="0">
                <a:latin typeface="Comic Sans MS" pitchFamily="66" charset="0"/>
                <a:cs typeface="Times New Roman" pitchFamily="18" charset="0"/>
              </a:rPr>
              <a:t>i</a:t>
            </a:r>
            <a:r>
              <a:rPr lang="tr-TR" sz="2800" b="1" dirty="0" smtClean="0">
                <a:latin typeface="Comic Sans MS" pitchFamily="66" charset="0"/>
                <a:cs typeface="Times New Roman" pitchFamily="18" charset="0"/>
              </a:rPr>
              <a:t>çin </a:t>
            </a:r>
            <a:r>
              <a:rPr lang="tr-TR" sz="2800" b="1" dirty="0" smtClean="0">
                <a:latin typeface="Comic Sans MS" pitchFamily="66" charset="0"/>
                <a:cs typeface="Times New Roman" pitchFamily="18" charset="0"/>
              </a:rPr>
              <a:t>h</a:t>
            </a:r>
            <a:r>
              <a:rPr lang="tr-TR" sz="2800" b="1" dirty="0" smtClean="0">
                <a:latin typeface="Comic Sans MS" pitchFamily="66" charset="0"/>
                <a:cs typeface="Times New Roman" pitchFamily="18" charset="0"/>
              </a:rPr>
              <a:t>erkesin </a:t>
            </a:r>
            <a:r>
              <a:rPr lang="tr-TR" sz="2800" b="1" dirty="0" smtClean="0">
                <a:latin typeface="Comic Sans MS" pitchFamily="66" charset="0"/>
                <a:cs typeface="Times New Roman" pitchFamily="18" charset="0"/>
              </a:rPr>
              <a:t>a</a:t>
            </a:r>
            <a:r>
              <a:rPr lang="tr-TR" sz="2800" b="1" dirty="0" smtClean="0">
                <a:latin typeface="Comic Sans MS" pitchFamily="66" charset="0"/>
                <a:cs typeface="Times New Roman" pitchFamily="18" charset="0"/>
              </a:rPr>
              <a:t>ynı </a:t>
            </a:r>
            <a:r>
              <a:rPr lang="tr-TR" sz="2800" b="1" dirty="0" smtClean="0">
                <a:latin typeface="Comic Sans MS" pitchFamily="66" charset="0"/>
                <a:cs typeface="Times New Roman" pitchFamily="18" charset="0"/>
              </a:rPr>
              <a:t>s</a:t>
            </a:r>
            <a:r>
              <a:rPr lang="tr-TR" sz="2800" b="1" dirty="0" smtClean="0">
                <a:latin typeface="Comic Sans MS" pitchFamily="66" charset="0"/>
                <a:cs typeface="Times New Roman" pitchFamily="18" charset="0"/>
              </a:rPr>
              <a:t>ınavdan </a:t>
            </a:r>
            <a:r>
              <a:rPr lang="tr-TR" sz="2800" b="1" dirty="0" smtClean="0">
                <a:latin typeface="Comic Sans MS" pitchFamily="66" charset="0"/>
                <a:cs typeface="Times New Roman" pitchFamily="18" charset="0"/>
              </a:rPr>
              <a:t>g</a:t>
            </a:r>
            <a:r>
              <a:rPr lang="tr-TR" sz="2800" b="1" dirty="0" smtClean="0">
                <a:latin typeface="Comic Sans MS" pitchFamily="66" charset="0"/>
                <a:cs typeface="Times New Roman" pitchFamily="18" charset="0"/>
              </a:rPr>
              <a:t>eçmesi </a:t>
            </a:r>
            <a:r>
              <a:rPr lang="tr-TR" sz="2800" b="1" dirty="0" smtClean="0">
                <a:latin typeface="Comic Sans MS" pitchFamily="66" charset="0"/>
                <a:cs typeface="Times New Roman" pitchFamily="18" charset="0"/>
              </a:rPr>
              <a:t>g</a:t>
            </a:r>
            <a:r>
              <a:rPr lang="tr-TR" sz="2800" b="1" dirty="0" smtClean="0">
                <a:latin typeface="Comic Sans MS" pitchFamily="66" charset="0"/>
                <a:cs typeface="Times New Roman" pitchFamily="18" charset="0"/>
              </a:rPr>
              <a:t>erekiyor. Lütfen şuradaki </a:t>
            </a:r>
            <a:r>
              <a:rPr lang="tr-TR" sz="2800" b="1" dirty="0" smtClean="0">
                <a:latin typeface="Comic Sans MS" pitchFamily="66" charset="0"/>
                <a:cs typeface="Times New Roman" pitchFamily="18" charset="0"/>
              </a:rPr>
              <a:t>a</a:t>
            </a:r>
            <a:r>
              <a:rPr lang="tr-TR" sz="2800" b="1" dirty="0" smtClean="0">
                <a:latin typeface="Comic Sans MS" pitchFamily="66" charset="0"/>
                <a:cs typeface="Times New Roman" pitchFamily="18" charset="0"/>
              </a:rPr>
              <a:t>ğaca tırmanın!”</a:t>
            </a:r>
            <a:r>
              <a:rPr lang="tr-TR" b="1" dirty="0" smtClean="0">
                <a:latin typeface="Comic Sans MS" pitchFamily="66" charset="0"/>
                <a:cs typeface="Times New Roman" pitchFamily="18" charset="0"/>
              </a:rPr>
              <a:t/>
            </a:r>
            <a:br>
              <a:rPr lang="tr-TR" b="1" dirty="0" smtClean="0">
                <a:latin typeface="Comic Sans MS" pitchFamily="66" charset="0"/>
                <a:cs typeface="Times New Roman" pitchFamily="18" charset="0"/>
              </a:rPr>
            </a:br>
            <a:r>
              <a:rPr lang="tr-TR" b="1" dirty="0" smtClean="0">
                <a:latin typeface="Verdana" pitchFamily="34" charset="0"/>
              </a:rPr>
              <a:t/>
            </a:r>
            <a:br>
              <a:rPr lang="tr-TR" b="1" dirty="0" smtClean="0">
                <a:latin typeface="Verdana" pitchFamily="34" charset="0"/>
              </a:rPr>
            </a:br>
            <a:endParaRPr lang="tr-TR" sz="3600" b="1" dirty="0" smtClean="0">
              <a:latin typeface="Verdana" pitchFamily="34" charset="0"/>
            </a:endParaRPr>
          </a:p>
        </p:txBody>
      </p:sp>
      <p:sp>
        <p:nvSpPr>
          <p:cNvPr id="2052" name="Rectangle 4"/>
          <p:cNvSpPr>
            <a:spLocks noGrp="1" noChangeArrowheads="1"/>
          </p:cNvSpPr>
          <p:nvPr>
            <p:ph type="subTitle" idx="1"/>
          </p:nvPr>
        </p:nvSpPr>
        <p:spPr>
          <a:xfrm>
            <a:off x="755576" y="4769768"/>
            <a:ext cx="7272808" cy="2088232"/>
          </a:xfrm>
        </p:spPr>
        <p:txBody>
          <a:bodyPr/>
          <a:lstStyle/>
          <a:p>
            <a:pPr algn="l" eaLnBrk="1" hangingPunct="1">
              <a:lnSpc>
                <a:spcPct val="80000"/>
              </a:lnSpc>
            </a:pPr>
            <a:endParaRPr lang="tr-TR" sz="2800" b="1" dirty="0" smtClean="0">
              <a:latin typeface="Comic Sans MS" pitchFamily="66" charset="0"/>
              <a:cs typeface="Times New Roman" pitchFamily="18" charset="0"/>
            </a:endParaRPr>
          </a:p>
          <a:p>
            <a:pPr algn="l" eaLnBrk="1" hangingPunct="1">
              <a:lnSpc>
                <a:spcPct val="80000"/>
              </a:lnSpc>
            </a:pPr>
            <a:r>
              <a:rPr lang="tr-TR" sz="2800" b="1" dirty="0" smtClean="0">
                <a:latin typeface="Comic Sans MS" pitchFamily="66" charset="0"/>
                <a:cs typeface="Times New Roman" pitchFamily="18" charset="0"/>
              </a:rPr>
              <a:t>ÖZEL YETENEKLİLERİN </a:t>
            </a:r>
          </a:p>
          <a:p>
            <a:pPr algn="l" eaLnBrk="1" hangingPunct="1">
              <a:lnSpc>
                <a:spcPct val="80000"/>
              </a:lnSpc>
            </a:pPr>
            <a:endParaRPr lang="tr-TR" sz="2800" b="1" dirty="0" smtClean="0">
              <a:latin typeface="Comic Sans MS" pitchFamily="66" charset="0"/>
              <a:cs typeface="Times New Roman" pitchFamily="18" charset="0"/>
            </a:endParaRPr>
          </a:p>
          <a:p>
            <a:pPr algn="l" eaLnBrk="1" hangingPunct="1">
              <a:lnSpc>
                <a:spcPct val="80000"/>
              </a:lnSpc>
            </a:pPr>
            <a:r>
              <a:rPr lang="tr-TR" sz="2800" b="1" dirty="0" smtClean="0">
                <a:latin typeface="Comic Sans MS" pitchFamily="66" charset="0"/>
                <a:cs typeface="Times New Roman" pitchFamily="18" charset="0"/>
              </a:rPr>
              <a:t>				ÖZELLİKLER</a:t>
            </a:r>
            <a:r>
              <a:rPr lang="tr-TR" sz="2800" b="1" dirty="0" smtClean="0">
                <a:latin typeface="Comic Sans MS" pitchFamily="66" charset="0"/>
                <a:cs typeface="Times New Roman" pitchFamily="18" charset="0"/>
              </a:rPr>
              <a:t>İ</a:t>
            </a:r>
          </a:p>
          <a:p>
            <a:pPr algn="l" eaLnBrk="1" hangingPunct="1">
              <a:lnSpc>
                <a:spcPct val="80000"/>
              </a:lnSpc>
              <a:buFont typeface="Wingdings" pitchFamily="2" charset="2"/>
              <a:buChar char="v"/>
            </a:pPr>
            <a:endParaRPr lang="tr-TR" sz="2400" b="1" dirty="0" smtClean="0">
              <a:latin typeface="Comic Sans MS" pitchFamily="66" charset="0"/>
            </a:endParaRPr>
          </a:p>
          <a:p>
            <a:pPr algn="l" eaLnBrk="1" hangingPunct="1">
              <a:lnSpc>
                <a:spcPct val="80000"/>
              </a:lnSpc>
            </a:pPr>
            <a:endParaRPr lang="tr-TR" sz="2800" b="1" dirty="0" smtClean="0">
              <a:latin typeface="Comic Sans MS" pitchFamily="66" charset="0"/>
            </a:endParaRPr>
          </a:p>
        </p:txBody>
      </p:sp>
      <p:pic>
        <p:nvPicPr>
          <p:cNvPr id="4" name="3 Resim" descr="http://miniklerveanneleri.files.wordpress.com/2014/01/imagescar506us1.jpg?w=676"/>
          <p:cNvPicPr/>
          <p:nvPr/>
        </p:nvPicPr>
        <p:blipFill>
          <a:blip r:embed="rId4" cstate="print"/>
          <a:srcRect/>
          <a:stretch>
            <a:fillRect/>
          </a:stretch>
        </p:blipFill>
        <p:spPr bwMode="auto">
          <a:xfrm>
            <a:off x="1979712" y="260648"/>
            <a:ext cx="5328592" cy="30963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2052">
                                            <p:txEl>
                                              <p:pRg st="1" end="1"/>
                                            </p:txEl>
                                          </p:spTgt>
                                        </p:tgtEl>
                                        <p:attrNameLst>
                                          <p:attrName>style.visibility</p:attrName>
                                        </p:attrNameLst>
                                      </p:cBhvr>
                                      <p:to>
                                        <p:strVal val="visible"/>
                                      </p:to>
                                    </p:set>
                                    <p:animEffect transition="in" filter="checkerboard(down)">
                                      <p:cBhvr>
                                        <p:cTn id="12" dur="500"/>
                                        <p:tgtEl>
                                          <p:spTgt spid="205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lap.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2052">
                                            <p:txEl>
                                              <p:pRg st="3" end="3"/>
                                            </p:txEl>
                                          </p:spTgt>
                                        </p:tgtEl>
                                        <p:attrNameLst>
                                          <p:attrName>style.visibility</p:attrName>
                                        </p:attrNameLst>
                                      </p:cBhvr>
                                      <p:to>
                                        <p:strVal val="visible"/>
                                      </p:to>
                                    </p:set>
                                    <p:animEffect transition="in" filter="checkerboard(down)">
                                      <p:cBhvr>
                                        <p:cTn id="17" dur="500"/>
                                        <p:tgtEl>
                                          <p:spTgt spid="2052">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1066800" y="404813"/>
            <a:ext cx="7620000" cy="6453187"/>
          </a:xfrm>
        </p:spPr>
        <p:txBody>
          <a:bodyPr/>
          <a:lstStyle/>
          <a:p>
            <a:pPr eaLnBrk="1" hangingPunct="1">
              <a:lnSpc>
                <a:spcPct val="80000"/>
              </a:lnSpc>
              <a:buFontTx/>
              <a:buNone/>
            </a:pPr>
            <a:r>
              <a:rPr lang="tr-TR" sz="2800" b="1" dirty="0" smtClean="0">
                <a:latin typeface="Comic Sans MS" pitchFamily="66" charset="0"/>
              </a:rPr>
              <a:t>  Fatma</a:t>
            </a:r>
            <a:r>
              <a:rPr lang="tr-TR" sz="2800" dirty="0" smtClean="0">
                <a:latin typeface="Comic Sans MS" pitchFamily="66" charset="0"/>
              </a:rPr>
              <a:t>:Eli devamlı havadadır, sınıftaki her sosyal etkinliğe katılır, öğretmenin her sorusunu bilir ve cevaplandırmaya gönüllü olur. Tüm çocuk kitaplarını ve Kurtuluş Savaşıyla ilgili yetişkin kitaplarının da çoğunu okumuştur. Her hangi bir sosyal çalışma konusunu okumuş olduğu Kurtuluş Savaşı kitaplarından birisiyle ilişkilendirmenin bir yolunu bulur. Kurtuluş Savaşı konusunda muhtemelen öğretmenlerinden daha çok şey biliyordur. Sınıf içi tartışmalarda genellikle çok hevesli ve atak olduğu için diğer arkadaşlarına soruya cevap verme fırsatı vermez. Çoğu zaman elini kaldırmaya fırsat bulamadan cevabı söylemiş olur.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066800" y="333375"/>
            <a:ext cx="7620000" cy="6911975"/>
          </a:xfrm>
        </p:spPr>
        <p:txBody>
          <a:bodyPr/>
          <a:lstStyle/>
          <a:p>
            <a:pPr eaLnBrk="1" hangingPunct="1">
              <a:lnSpc>
                <a:spcPct val="90000"/>
              </a:lnSpc>
              <a:buFontTx/>
              <a:buNone/>
            </a:pPr>
            <a:r>
              <a:rPr lang="tr-TR" dirty="0" smtClean="0"/>
              <a:t>   </a:t>
            </a:r>
            <a:r>
              <a:rPr lang="tr-TR" sz="2800" dirty="0" smtClean="0">
                <a:latin typeface="Comic Sans MS" pitchFamily="66" charset="0"/>
              </a:rPr>
              <a:t>Onun için öğretmenlerinin ve arkadaşlarının o konu hakkında çok şey bildiklerini bilmeleri çok önemlidir ve bunu bildiklerinden emin olmaları için elinden geleni yapar. Ne yazık ki matematik dersine karşı aynı tutku ve beceriye sahip değildir. </a:t>
            </a:r>
            <a:r>
              <a:rPr lang="tr-TR" sz="2800" dirty="0" smtClean="0">
                <a:latin typeface="Comic Sans MS" pitchFamily="66" charset="0"/>
              </a:rPr>
              <a:t>Notları genelde sınıf seviyesinin altındadır ve genellikle notlarını yükseltmek için özel bir çaba göstermez. </a:t>
            </a:r>
            <a:r>
              <a:rPr lang="tr-TR" sz="2800" dirty="0" smtClean="0">
                <a:latin typeface="Comic Sans MS" pitchFamily="66" charset="0"/>
              </a:rPr>
              <a:t>Öğretmenleri </a:t>
            </a:r>
            <a:r>
              <a:rPr lang="tr-TR" sz="2800" dirty="0" smtClean="0">
                <a:latin typeface="Comic Sans MS" pitchFamily="66" charset="0"/>
              </a:rPr>
              <a:t>eğer matematikteki temel gerçeklerle Kurtuluş Savaşı’ndaki olaylar </a:t>
            </a:r>
            <a:r>
              <a:rPr lang="tr-TR" sz="2800" dirty="0" smtClean="0">
                <a:latin typeface="Comic Sans MS" pitchFamily="66" charset="0"/>
              </a:rPr>
              <a:t>arasında ilişki </a:t>
            </a:r>
            <a:r>
              <a:rPr lang="tr-TR" sz="2800" dirty="0" smtClean="0">
                <a:latin typeface="Comic Sans MS" pitchFamily="66" charset="0"/>
              </a:rPr>
              <a:t>kurmanın bir yolunu bulsalar Fatma’ya matematik </a:t>
            </a:r>
            <a:r>
              <a:rPr lang="tr-TR" sz="2800" dirty="0" smtClean="0">
                <a:latin typeface="Comic Sans MS" pitchFamily="66" charset="0"/>
              </a:rPr>
              <a:t>öğretebileceklerine inanmaktalar. </a:t>
            </a:r>
            <a:endParaRPr lang="tr-TR" sz="2800" dirty="0" smtClean="0">
              <a:latin typeface="Comic Sans MS" pitchFamily="66" charset="0"/>
            </a:endParaRPr>
          </a:p>
          <a:p>
            <a:pPr eaLnBrk="1" hangingPunct="1">
              <a:lnSpc>
                <a:spcPct val="90000"/>
              </a:lnSpc>
              <a:buFontTx/>
              <a:buNone/>
            </a:pPr>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066800" y="260350"/>
            <a:ext cx="7620000" cy="6597650"/>
          </a:xfrm>
        </p:spPr>
        <p:txBody>
          <a:bodyPr/>
          <a:lstStyle/>
          <a:p>
            <a:pPr eaLnBrk="1" hangingPunct="1">
              <a:buFontTx/>
              <a:buNone/>
            </a:pPr>
            <a:r>
              <a:rPr lang="tr-TR" sz="2800" b="1" dirty="0" smtClean="0">
                <a:latin typeface="Comic Sans MS" pitchFamily="66" charset="0"/>
              </a:rPr>
              <a:t>  </a:t>
            </a:r>
            <a:r>
              <a:rPr lang="tr-TR" sz="2800" b="1" dirty="0" smtClean="0">
                <a:latin typeface="Comic Sans MS" pitchFamily="66" charset="0"/>
              </a:rPr>
              <a:t>Ozan</a:t>
            </a:r>
            <a:r>
              <a:rPr lang="tr-TR" sz="2800" dirty="0" smtClean="0">
                <a:latin typeface="Comic Sans MS" pitchFamily="66" charset="0"/>
              </a:rPr>
              <a:t>: </a:t>
            </a:r>
            <a:r>
              <a:rPr lang="tr-TR" sz="2800" dirty="0" smtClean="0">
                <a:latin typeface="Comic Sans MS" pitchFamily="66" charset="0"/>
              </a:rPr>
              <a:t>K</a:t>
            </a:r>
            <a:r>
              <a:rPr lang="tr-TR" sz="2800" dirty="0" smtClean="0">
                <a:latin typeface="Comic Sans MS" pitchFamily="66" charset="0"/>
              </a:rPr>
              <a:t>endine </a:t>
            </a:r>
            <a:r>
              <a:rPr lang="tr-TR" sz="2800" dirty="0" smtClean="0">
                <a:latin typeface="Comic Sans MS" pitchFamily="66" charset="0"/>
              </a:rPr>
              <a:t>güvendiğini </a:t>
            </a:r>
            <a:r>
              <a:rPr lang="tr-TR" sz="2800" dirty="0" smtClean="0">
                <a:latin typeface="Comic Sans MS" pitchFamily="66" charset="0"/>
              </a:rPr>
              <a:t>yürüyüşüne yansıtan </a:t>
            </a:r>
            <a:r>
              <a:rPr lang="tr-TR" sz="2800" dirty="0" smtClean="0">
                <a:latin typeface="Comic Sans MS" pitchFamily="66" charset="0"/>
              </a:rPr>
              <a:t>bir </a:t>
            </a:r>
            <a:r>
              <a:rPr lang="tr-TR" sz="2800" dirty="0" smtClean="0">
                <a:latin typeface="Comic Sans MS" pitchFamily="66" charset="0"/>
              </a:rPr>
              <a:t>liseli... Kıyafetleri </a:t>
            </a:r>
            <a:r>
              <a:rPr lang="tr-TR" sz="2800" dirty="0" smtClean="0">
                <a:latin typeface="Comic Sans MS" pitchFamily="66" charset="0"/>
              </a:rPr>
              <a:t>de bu özgüvene yaraşır şekilde dikkat çekicidir. Etrafına olumlu enerji saçan Ozan’ın heyecan verici bulduğu </a:t>
            </a:r>
            <a:r>
              <a:rPr lang="tr-TR" sz="2800" dirty="0" smtClean="0">
                <a:latin typeface="Comic Sans MS" pitchFamily="66" charset="0"/>
              </a:rPr>
              <a:t>herhangi bir </a:t>
            </a:r>
            <a:r>
              <a:rPr lang="tr-TR" sz="2800" dirty="0" smtClean="0">
                <a:latin typeface="Comic Sans MS" pitchFamily="66" charset="0"/>
              </a:rPr>
              <a:t>fikir, espri yeteneği sayesinde </a:t>
            </a:r>
            <a:r>
              <a:rPr lang="tr-TR" sz="2800" dirty="0" smtClean="0">
                <a:latin typeface="Comic Sans MS" pitchFamily="66" charset="0"/>
              </a:rPr>
              <a:t>kolayca etrafa yayılır</a:t>
            </a:r>
            <a:r>
              <a:rPr lang="tr-TR" sz="2800" dirty="0" smtClean="0">
                <a:latin typeface="Comic Sans MS" pitchFamily="66" charset="0"/>
              </a:rPr>
              <a:t>. Okul performansı dersten derse ve hocadan hocaya değişir. </a:t>
            </a:r>
            <a:r>
              <a:rPr lang="tr-TR" sz="2800" dirty="0" smtClean="0">
                <a:latin typeface="Comic Sans MS" pitchFamily="66" charset="0"/>
              </a:rPr>
              <a:t>Kendisinin o</a:t>
            </a:r>
            <a:r>
              <a:rPr lang="tr-TR" sz="2800" dirty="0" smtClean="0">
                <a:latin typeface="Comic Sans MS" pitchFamily="66" charset="0"/>
              </a:rPr>
              <a:t>rijinal </a:t>
            </a:r>
            <a:r>
              <a:rPr lang="tr-TR" sz="2800" dirty="0" smtClean="0">
                <a:latin typeface="Comic Sans MS" pitchFamily="66" charset="0"/>
              </a:rPr>
              <a:t>ve yapıcı düşünme stilini beğenen ve takdir eden </a:t>
            </a:r>
            <a:r>
              <a:rPr lang="tr-TR" sz="2800" dirty="0" smtClean="0">
                <a:latin typeface="Comic Sans MS" pitchFamily="66" charset="0"/>
              </a:rPr>
              <a:t>öğretmenlerinin </a:t>
            </a:r>
            <a:r>
              <a:rPr lang="tr-TR" sz="2800" dirty="0" smtClean="0">
                <a:latin typeface="Comic Sans MS" pitchFamily="66" charset="0"/>
              </a:rPr>
              <a:t>dersinde son derece kaliteli çalışmalar yapan Ozan, “kimseye ayrıcalık yapılmaz” sloganını benimsemiş öğretmenlerin dersinde aynı başarıyı gösterememektedir.</a:t>
            </a:r>
            <a:r>
              <a:rPr lang="tr-TR" sz="28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066800" y="404813"/>
            <a:ext cx="7620000" cy="6911975"/>
          </a:xfrm>
        </p:spPr>
        <p:txBody>
          <a:bodyPr/>
          <a:lstStyle/>
          <a:p>
            <a:pPr eaLnBrk="1" hangingPunct="1">
              <a:lnSpc>
                <a:spcPct val="90000"/>
              </a:lnSpc>
              <a:buFontTx/>
              <a:buNone/>
            </a:pPr>
            <a:r>
              <a:rPr lang="tr-TR" sz="2400" dirty="0" smtClean="0"/>
              <a:t>     </a:t>
            </a:r>
            <a:r>
              <a:rPr lang="tr-TR" sz="2400" dirty="0" smtClean="0">
                <a:latin typeface="Comic Sans MS" pitchFamily="66" charset="0"/>
              </a:rPr>
              <a:t>Özellikle katı kurallara bağlanmış olan -zaman da  dâhil olmak üzere- hiçbir konuda esneklik verilmeyecek şekilde planlanmış olan ödevler, Ozan’ın üretkenliğini baltalamakta ve başarısız olmasına neden olmaktadır. Güzel Konuşma ve Yazma dersinde başarısızken kompozisyon dersinde herkesten güzel ürünler üretmektedir. Ona göre Geometri kolay, Analitik Geometri ise zordur. Öğretmeniyle arasında bir çatışma olduğu, ödevle ilgili ek görüşmelere ve orijinal bir şeyler üretmeye imkân verilmediği, rutin ve tekrarlardan oluşan bir çalışma söz konusu olduğu durumlarda Ozan, başarıyı elde etmesi için gerekli çabayı göstermemektedir. Sonuç itibariyle Ozan’ın genel beceri düzeyi beklenenin altındadır. Fatma’nın tersine özellikle yetenekli ve ilgili olduğu bir alan da yoktur. </a:t>
            </a:r>
          </a:p>
          <a:p>
            <a:pPr eaLnBrk="1" hangingPunct="1">
              <a:lnSpc>
                <a:spcPct val="90000"/>
              </a:lnSpc>
              <a:buFontTx/>
              <a:buNone/>
            </a:pPr>
            <a:endParaRPr lang="tr-TR" sz="2400" dirty="0" smtClean="0">
              <a:latin typeface="Comic Sans MS" pitchFamily="66"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066800" y="333375"/>
            <a:ext cx="7620000" cy="6524625"/>
          </a:xfrm>
        </p:spPr>
        <p:txBody>
          <a:bodyPr/>
          <a:lstStyle/>
          <a:p>
            <a:pPr eaLnBrk="1" hangingPunct="1">
              <a:lnSpc>
                <a:spcPct val="90000"/>
              </a:lnSpc>
              <a:buFontTx/>
              <a:buNone/>
            </a:pPr>
            <a:r>
              <a:rPr lang="tr-TR" sz="2400" b="1" dirty="0" smtClean="0">
                <a:latin typeface="Comic Sans MS" pitchFamily="66" charset="0"/>
              </a:rPr>
              <a:t>    Burcu:</a:t>
            </a:r>
            <a:r>
              <a:rPr lang="tr-TR" sz="2400" dirty="0" smtClean="0">
                <a:latin typeface="Comic Sans MS" pitchFamily="66" charset="0"/>
              </a:rPr>
              <a:t> Burcu’nun hemen herkesle iyi geçinebilmek gibi alışılmadık bir yeteneği vardır. Görüştüğü herkesten hoşlandığını yansıtan samimi bir tarzı vardır ve genellikle insanlara karşı duyduğu bu olumlu hislerin oluşma süreci yaşının çok üstündedir (yani çocukça bir sempati değildir). Diğer insanların hislerini ve endişelerini çok çabuk ve derinden kavrar. Hatta bazı zamanlar empati yeteneği onu oldukça zorlar. Örneğin ailesi </a:t>
            </a:r>
            <a:r>
              <a:rPr lang="tr-TR" sz="2400" dirty="0" smtClean="0">
                <a:latin typeface="Comic Sans MS" pitchFamily="66" charset="0"/>
              </a:rPr>
              <a:t>Etiyopya’da </a:t>
            </a:r>
            <a:r>
              <a:rPr lang="tr-TR" sz="2400" dirty="0" smtClean="0">
                <a:latin typeface="Comic Sans MS" pitchFamily="66" charset="0"/>
              </a:rPr>
              <a:t>açlıktan ölen çocukların resimlerini gördükten sonra saatlerce ağladığına tanık olmuşlardır. Kendi kendine sürekli onlara nasıl yardım edebileceğini sorduğu bu olay yaşandığında sadece 6 yaşındadır. Ortaokuldayken de güvenilirliği sayesinde tüm öğretmenlerinin gönlünü kazanmayı başarmıştır. Örneğin aileler için düzenlenecek olan bir gecenin organizasyonunda Burcu’nun yer alması, gecenin iyi geçeceğinin en büyük güvencelerindendir.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066800" y="260350"/>
            <a:ext cx="7620000" cy="6597650"/>
          </a:xfrm>
        </p:spPr>
        <p:txBody>
          <a:bodyPr/>
          <a:lstStyle/>
          <a:p>
            <a:pPr eaLnBrk="1" hangingPunct="1">
              <a:lnSpc>
                <a:spcPct val="80000"/>
              </a:lnSpc>
              <a:buFontTx/>
              <a:buNone/>
            </a:pPr>
            <a:r>
              <a:rPr lang="tr-TR" sz="2400" smtClean="0">
                <a:latin typeface="Comic Sans MS" pitchFamily="66" charset="0"/>
              </a:rPr>
              <a:t>   Tüm öğretmenleri bilir ki, bu projeler hazırlanırken genelde en çok çalışan ve keyif alan, hatta diğerlerinin eksiklerini de tamamlayan Burcu olacaktır. Burcu lisedeyken de, yarışmalar, bağış toplama kampanyaları, spor ve bilgi müsabakaları, eğlenceler ve yıllık hazırlama gibi etkinliklerin düzenlenmesinde liderlik gösteren kişiler arasında olmuştur. Yeni tecrübeler ve yürütülmesi gereken bir organizasyon onu her zaman çekmiştir. Bu organizasyonlarda fikirleri organizasyona katılan kişiler tarafından saygı görür ve beğenilir. Tabi ki bu kadar geniş bir sosyal hayat okulda bazı sorunlara neden olmaktadır. Yeni tecrübeleri denemeye yönelik eğilimi onun çok dağılmasına sebebiyet verir. Müfredat dışı etkinliklerin çok zaman alması nedeniyle okul ödevlerini yetiştirememektedir. Konular zorlaştıkça ve üniversiteye girme zamanı yaklaştıkça Burcu, yeterli bilgi ve beceriyi kazanamadığını fark etmiştir. Öğretmenlerinin ona karşı hoşgörüsü olmasa sınıfta kalabilecek öğrencilerin önde gelenlerinden olacağı kesindir.</a:t>
            </a:r>
          </a:p>
          <a:p>
            <a:pPr eaLnBrk="1" hangingPunct="1">
              <a:lnSpc>
                <a:spcPct val="80000"/>
              </a:lnSpc>
              <a:buFontTx/>
              <a:buNone/>
            </a:pPr>
            <a:endParaRPr lang="tr-TR" sz="2400" smtClean="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1066800" y="333375"/>
            <a:ext cx="7620000" cy="6524625"/>
          </a:xfrm>
        </p:spPr>
        <p:txBody>
          <a:bodyPr/>
          <a:lstStyle/>
          <a:p>
            <a:pPr eaLnBrk="1" hangingPunct="1">
              <a:lnSpc>
                <a:spcPct val="80000"/>
              </a:lnSpc>
              <a:buFontTx/>
              <a:buNone/>
            </a:pPr>
            <a:r>
              <a:rPr lang="tr-TR" sz="2400" b="1" dirty="0" smtClean="0">
                <a:latin typeface="Comic Sans MS" pitchFamily="66" charset="0"/>
              </a:rPr>
              <a:t>Ekin:</a:t>
            </a:r>
            <a:r>
              <a:rPr lang="tr-TR" sz="2400" dirty="0" smtClean="0">
                <a:latin typeface="Comic Sans MS" pitchFamily="66" charset="0"/>
              </a:rPr>
              <a:t>Onun hayatı dünyadaki en harika keman virtüözü olmak için çabalamakla </a:t>
            </a:r>
            <a:r>
              <a:rPr lang="tr-TR" sz="2400" dirty="0" smtClean="0">
                <a:latin typeface="Comic Sans MS" pitchFamily="66" charset="0"/>
              </a:rPr>
              <a:t>geçmektedir</a:t>
            </a:r>
            <a:r>
              <a:rPr lang="tr-TR" sz="2400" dirty="0" smtClean="0">
                <a:latin typeface="Comic Sans MS" pitchFamily="66" charset="0"/>
              </a:rPr>
              <a:t>. </a:t>
            </a:r>
            <a:r>
              <a:rPr lang="tr-TR" sz="2400" dirty="0" smtClean="0">
                <a:latin typeface="Comic Sans MS" pitchFamily="66" charset="0"/>
              </a:rPr>
              <a:t>Sabah </a:t>
            </a:r>
            <a:r>
              <a:rPr lang="tr-TR" sz="2400" dirty="0" smtClean="0">
                <a:latin typeface="Comic Sans MS" pitchFamily="66" charset="0"/>
              </a:rPr>
              <a:t>5.00’te </a:t>
            </a:r>
            <a:r>
              <a:rPr lang="tr-TR" sz="2400" dirty="0" smtClean="0">
                <a:latin typeface="Comic Sans MS" pitchFamily="66" charset="0"/>
              </a:rPr>
              <a:t>okuldan önce birkaç saat pratik yapabilmek için uyanır, okuldan sonra da özel müzik derslerine koşturur. Bununla da yetinmeyen Ekin, yatağa girmeden önce mutlaka birkaç saat daha pratik yapmayı ihmal etmez. Ekin’in günde kaç saatini pratiğe ayırdığını bilen sınıf öğretmeni bu durumu sağlıksız ve anormal olarak değerlendirmektedir. </a:t>
            </a:r>
            <a:r>
              <a:rPr lang="tr-TR" sz="2400" dirty="0" smtClean="0">
                <a:latin typeface="Comic Sans MS" pitchFamily="66" charset="0"/>
              </a:rPr>
              <a:t>Her </a:t>
            </a:r>
            <a:r>
              <a:rPr lang="tr-TR" sz="2400" dirty="0" smtClean="0">
                <a:latin typeface="Comic Sans MS" pitchFamily="66" charset="0"/>
              </a:rPr>
              <a:t>veli </a:t>
            </a:r>
            <a:r>
              <a:rPr lang="tr-TR" sz="2400" dirty="0" smtClean="0">
                <a:latin typeface="Comic Sans MS" pitchFamily="66" charset="0"/>
              </a:rPr>
              <a:t>toplantısında, </a:t>
            </a:r>
            <a:r>
              <a:rPr lang="tr-TR" sz="2400" dirty="0" smtClean="0">
                <a:latin typeface="Comic Sans MS" pitchFamily="66" charset="0"/>
              </a:rPr>
              <a:t>Ekin’in müziğe gösterdiği ilginin onda birini derslerine göstermesi durumunda </a:t>
            </a:r>
            <a:r>
              <a:rPr lang="tr-TR" sz="2400" dirty="0" smtClean="0">
                <a:latin typeface="Comic Sans MS" pitchFamily="66" charset="0"/>
              </a:rPr>
              <a:t>büyük bir başarı yakalayacağı inancını ailesiyle paylaşmaktadır. </a:t>
            </a:r>
            <a:r>
              <a:rPr lang="tr-TR" sz="2400" dirty="0" smtClean="0">
                <a:latin typeface="Comic Sans MS" pitchFamily="66" charset="0"/>
              </a:rPr>
              <a:t>Çünkü Ekin’in akademik olarak parlak olduğu sınıfındaki ani </a:t>
            </a:r>
            <a:r>
              <a:rPr lang="tr-TR" sz="2400" dirty="0" smtClean="0">
                <a:latin typeface="Comic Sans MS" pitchFamily="66" charset="0"/>
              </a:rPr>
              <a:t>çıkışlarından anlaşılabilmektedir. </a:t>
            </a:r>
            <a:r>
              <a:rPr lang="tr-TR" sz="2400" dirty="0" smtClean="0">
                <a:latin typeface="Comic Sans MS" pitchFamily="66" charset="0"/>
              </a:rPr>
              <a:t>Özellikle görünüşte ya da anlam olarak birbiriyle örtüşen ya da farklılaşan durumları/nesneleri tespit etmede üstüne yoktur. Ekin, detayları fark etme ve ifade etme konusunda son derece başarılıdır.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1066800" y="333375"/>
            <a:ext cx="7620000" cy="6191250"/>
          </a:xfrm>
        </p:spPr>
        <p:txBody>
          <a:bodyPr/>
          <a:lstStyle/>
          <a:p>
            <a:pPr eaLnBrk="1" hangingPunct="1">
              <a:lnSpc>
                <a:spcPct val="80000"/>
              </a:lnSpc>
              <a:buFontTx/>
              <a:buNone/>
            </a:pPr>
            <a:r>
              <a:rPr lang="tr-TR" sz="2800" dirty="0" smtClean="0">
                <a:latin typeface="Comic Sans MS" pitchFamily="66" charset="0"/>
              </a:rPr>
              <a:t>   Sosyal ilişkileri orta düzeydedir. Bir iki yakın arkadaşı vardır. Onlar da çeşitli sanatsal gayretler gösteren çocuklardır. Çok fazla arkadaşı olması konusunda özel bir isteği ve çabası yok gibi gözükmektedir. Sohbet konularının çoğu müzikle doğrudan ya da dolaylı olarak ilgili olan konulardır. Diğer çocukların çoğu Onu sıkıcı ve anlaşılmaz bulmaktadır. Özellikle müziğe duyduğu bu yoğun ilgi arkadaşlarına garip gelmektedir. Ekin hobisine adanmış bir çocuk imajı çizmektedir. Kemanıyla geçirdiği zamanlardan arta kalan zamanlarda okul ödevleriyle ilgili çalışmalar yapmayı tercih etmektedir. Bu da başarısını olumsuz etkilemektedir. </a:t>
            </a:r>
          </a:p>
          <a:p>
            <a:pPr eaLnBrk="1" hangingPunct="1">
              <a:lnSpc>
                <a:spcPct val="80000"/>
              </a:lnSpc>
            </a:pPr>
            <a:endParaRPr lang="tr-TR" sz="2000" dirty="0"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342900" indent="-342900" algn="l" eaLnBrk="1" hangingPunct="1">
              <a:lnSpc>
                <a:spcPct val="80000"/>
              </a:lnSpc>
              <a:spcBef>
                <a:spcPct val="20000"/>
              </a:spcBef>
            </a:pPr>
            <a:r>
              <a:rPr lang="tr-TR" sz="4800" dirty="0" smtClean="0">
                <a:solidFill>
                  <a:schemeClr val="tx1"/>
                </a:solidFill>
                <a:latin typeface="Comic Sans MS" pitchFamily="66" charset="0"/>
                <a:ea typeface="+mn-ea"/>
                <a:cs typeface="+mn-cs"/>
              </a:rPr>
              <a:t>Acaba…</a:t>
            </a:r>
          </a:p>
        </p:txBody>
      </p:sp>
      <p:sp>
        <p:nvSpPr>
          <p:cNvPr id="3" name="2 İçerik Yer Tutucusu"/>
          <p:cNvSpPr>
            <a:spLocks noGrp="1"/>
          </p:cNvSpPr>
          <p:nvPr>
            <p:ph idx="1"/>
          </p:nvPr>
        </p:nvSpPr>
        <p:spPr>
          <a:xfrm>
            <a:off x="827584" y="1752600"/>
            <a:ext cx="8316416" cy="4114800"/>
          </a:xfrm>
        </p:spPr>
        <p:txBody>
          <a:bodyPr/>
          <a:lstStyle/>
          <a:p>
            <a:pPr eaLnBrk="1" hangingPunct="1">
              <a:lnSpc>
                <a:spcPct val="80000"/>
              </a:lnSpc>
              <a:buNone/>
            </a:pPr>
            <a:r>
              <a:rPr lang="tr-TR" sz="3600" dirty="0" smtClean="0">
                <a:latin typeface="Comic Sans MS" pitchFamily="66" charset="0"/>
              </a:rPr>
              <a:t>Bu çocuklardan hangisi/hangileri özel yetenekliydi?</a:t>
            </a:r>
          </a:p>
          <a:p>
            <a:pPr eaLnBrk="1" hangingPunct="1">
              <a:lnSpc>
                <a:spcPct val="80000"/>
              </a:lnSpc>
              <a:buNone/>
            </a:pPr>
            <a:endParaRPr lang="tr-TR" sz="3600" dirty="0" smtClean="0">
              <a:latin typeface="Comic Sans MS" pitchFamily="66" charset="0"/>
            </a:endParaRPr>
          </a:p>
          <a:p>
            <a:pPr eaLnBrk="1" hangingPunct="1">
              <a:lnSpc>
                <a:spcPct val="80000"/>
              </a:lnSpc>
              <a:buNone/>
            </a:pPr>
            <a:r>
              <a:rPr lang="tr-TR" sz="3600" dirty="0" smtClean="0">
                <a:latin typeface="Comic Sans MS" pitchFamily="66" charset="0"/>
              </a:rPr>
              <a:t>(  ) Hasan    (  ) Mehmet	(  ) Fatma</a:t>
            </a:r>
          </a:p>
          <a:p>
            <a:pPr eaLnBrk="1" hangingPunct="1">
              <a:lnSpc>
                <a:spcPct val="80000"/>
              </a:lnSpc>
              <a:buNone/>
            </a:pPr>
            <a:r>
              <a:rPr lang="tr-TR" sz="3600" dirty="0" smtClean="0">
                <a:latin typeface="Comic Sans MS" pitchFamily="66" charset="0"/>
              </a:rPr>
              <a:t>(  ) Fatma   </a:t>
            </a:r>
            <a:r>
              <a:rPr lang="tr-TR" sz="3600" dirty="0" smtClean="0">
                <a:latin typeface="Comic Sans MS" pitchFamily="66" charset="0"/>
              </a:rPr>
              <a:t> (  </a:t>
            </a:r>
            <a:r>
              <a:rPr lang="tr-TR" sz="3600" dirty="0" smtClean="0">
                <a:latin typeface="Comic Sans MS" pitchFamily="66" charset="0"/>
              </a:rPr>
              <a:t>) </a:t>
            </a:r>
            <a:r>
              <a:rPr lang="tr-TR" sz="3600" dirty="0" smtClean="0">
                <a:latin typeface="Comic Sans MS" pitchFamily="66" charset="0"/>
              </a:rPr>
              <a:t>Burcu  </a:t>
            </a:r>
            <a:r>
              <a:rPr lang="tr-TR" sz="3600" dirty="0" smtClean="0">
                <a:latin typeface="Comic Sans MS" pitchFamily="66" charset="0"/>
              </a:rPr>
              <a:t>	(  ) Ekin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900113" y="404813"/>
            <a:ext cx="8243887" cy="6192837"/>
          </a:xfrm>
        </p:spPr>
        <p:txBody>
          <a:bodyPr/>
          <a:lstStyle/>
          <a:p>
            <a:pPr eaLnBrk="1" hangingPunct="1">
              <a:buFontTx/>
              <a:buNone/>
            </a:pPr>
            <a:r>
              <a:rPr lang="tr-TR" b="1" dirty="0" smtClean="0">
                <a:latin typeface="Comic Sans MS" pitchFamily="66" charset="0"/>
              </a:rPr>
              <a:t>HASAN: </a:t>
            </a:r>
            <a:r>
              <a:rPr lang="tr-TR" sz="2400" b="1" dirty="0" smtClean="0">
                <a:latin typeface="Comic Sans MS" pitchFamily="66" charset="0"/>
              </a:rPr>
              <a:t>ZİHİNSEL YETENEK ALANI VE YARATICILIK</a:t>
            </a:r>
            <a:r>
              <a:rPr lang="tr-TR" sz="2400" b="1" dirty="0" smtClean="0">
                <a:latin typeface="Comic Sans MS" pitchFamily="66" charset="0"/>
              </a:rPr>
              <a:t>	</a:t>
            </a:r>
            <a:endParaRPr lang="tr-TR" sz="2400" b="1" dirty="0" smtClean="0">
              <a:latin typeface="Comic Sans MS" pitchFamily="66" charset="0"/>
            </a:endParaRPr>
          </a:p>
          <a:p>
            <a:pPr eaLnBrk="1" hangingPunct="1">
              <a:buFontTx/>
              <a:buNone/>
            </a:pPr>
            <a:r>
              <a:rPr lang="tr-TR" sz="2000" b="1" dirty="0" smtClean="0">
                <a:latin typeface="Comic Sans MS" pitchFamily="66" charset="0"/>
              </a:rPr>
              <a:t>			</a:t>
            </a:r>
            <a:endParaRPr lang="tr-TR" sz="2400" b="1" dirty="0" smtClean="0">
              <a:latin typeface="Comic Sans MS" pitchFamily="66" charset="0"/>
            </a:endParaRPr>
          </a:p>
          <a:p>
            <a:pPr eaLnBrk="1" hangingPunct="1">
              <a:lnSpc>
                <a:spcPct val="80000"/>
              </a:lnSpc>
            </a:pPr>
            <a:r>
              <a:rPr lang="tr-TR" sz="3600" dirty="0" smtClean="0">
                <a:latin typeface="Comic Sans MS" pitchFamily="66" charset="0"/>
              </a:rPr>
              <a:t>Öğrenmekten hoşlanma</a:t>
            </a:r>
          </a:p>
          <a:p>
            <a:pPr eaLnBrk="1" hangingPunct="1">
              <a:lnSpc>
                <a:spcPct val="80000"/>
              </a:lnSpc>
            </a:pPr>
            <a:r>
              <a:rPr lang="tr-TR" sz="3600" dirty="0" err="1" smtClean="0">
                <a:latin typeface="Comic Sans MS" pitchFamily="66" charset="0"/>
              </a:rPr>
              <a:t>Asenkronize</a:t>
            </a:r>
            <a:r>
              <a:rPr lang="tr-TR" sz="3600" dirty="0" smtClean="0">
                <a:latin typeface="Comic Sans MS" pitchFamily="66" charset="0"/>
              </a:rPr>
              <a:t> zihin ve beden gelişimi</a:t>
            </a:r>
          </a:p>
          <a:p>
            <a:pPr eaLnBrk="1" hangingPunct="1">
              <a:lnSpc>
                <a:spcPct val="80000"/>
              </a:lnSpc>
            </a:pPr>
            <a:r>
              <a:rPr lang="tr-TR" sz="3600" dirty="0" smtClean="0">
                <a:latin typeface="Comic Sans MS" pitchFamily="66" charset="0"/>
              </a:rPr>
              <a:t>Bilişsel gelişim çok iyi</a:t>
            </a:r>
          </a:p>
          <a:p>
            <a:pPr eaLnBrk="1" hangingPunct="1">
              <a:lnSpc>
                <a:spcPct val="80000"/>
              </a:lnSpc>
            </a:pPr>
            <a:r>
              <a:rPr lang="tr-TR" sz="3600" dirty="0" smtClean="0">
                <a:latin typeface="Comic Sans MS" pitchFamily="66" charset="0"/>
              </a:rPr>
              <a:t>“Adalet” gibi soyut  ve ahlaki kavramların erken gelişimi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lstStyle/>
          <a:p>
            <a:r>
              <a:rPr lang="tr-TR" sz="3600" smtClean="0">
                <a:solidFill>
                  <a:srgbClr val="7030A0"/>
                </a:solidFill>
              </a:rPr>
              <a:t>Erken Çocukluk Dönemine Ait Özellikler</a:t>
            </a:r>
          </a:p>
        </p:txBody>
      </p:sp>
      <p:sp>
        <p:nvSpPr>
          <p:cNvPr id="13315" name="2 İçerik Yer Tutucusu"/>
          <p:cNvSpPr>
            <a:spLocks noGrp="1"/>
          </p:cNvSpPr>
          <p:nvPr>
            <p:ph idx="1"/>
          </p:nvPr>
        </p:nvSpPr>
        <p:spPr/>
        <p:txBody>
          <a:bodyPr/>
          <a:lstStyle/>
          <a:p>
            <a:r>
              <a:rPr lang="tr-TR" sz="2000" dirty="0" smtClean="0"/>
              <a:t>Erken y</a:t>
            </a:r>
            <a:r>
              <a:rPr lang="tr-TR" sz="2000" dirty="0" smtClean="0"/>
              <a:t>ürüme</a:t>
            </a:r>
            <a:r>
              <a:rPr lang="tr-TR" sz="2000" dirty="0" smtClean="0"/>
              <a:t> </a:t>
            </a:r>
            <a:r>
              <a:rPr lang="tr-TR" sz="2000" dirty="0" smtClean="0"/>
              <a:t>erken </a:t>
            </a:r>
            <a:r>
              <a:rPr lang="tr-TR" sz="2000" dirty="0" smtClean="0"/>
              <a:t> koşma</a:t>
            </a:r>
            <a:r>
              <a:rPr lang="tr-TR" sz="2000" dirty="0" smtClean="0"/>
              <a:t>, erken gelişme.</a:t>
            </a:r>
          </a:p>
          <a:p>
            <a:r>
              <a:rPr lang="tr-TR" sz="2000" dirty="0" smtClean="0"/>
              <a:t>Uyku gereksinimi genelde </a:t>
            </a:r>
            <a:r>
              <a:rPr lang="tr-TR" sz="2000" dirty="0" smtClean="0"/>
              <a:t>düşüktür. </a:t>
            </a:r>
            <a:r>
              <a:rPr lang="tr-TR" sz="2000" dirty="0" smtClean="0"/>
              <a:t>Ancak bir etkinliğe fazla enerji tüketirse uyku gereksinimi </a:t>
            </a:r>
            <a:r>
              <a:rPr lang="tr-TR" sz="2000" dirty="0" smtClean="0"/>
              <a:t>artabilir</a:t>
            </a:r>
            <a:r>
              <a:rPr lang="tr-TR" sz="2000" dirty="0" smtClean="0"/>
              <a:t>.</a:t>
            </a:r>
            <a:endParaRPr lang="tr-TR" sz="2000" dirty="0" smtClean="0"/>
          </a:p>
          <a:p>
            <a:r>
              <a:rPr lang="tr-TR" sz="2000" dirty="0" smtClean="0"/>
              <a:t>Geniş kelime dağarcığı vardır. Konuşma </a:t>
            </a:r>
            <a:r>
              <a:rPr lang="tr-TR" sz="2000" dirty="0" smtClean="0"/>
              <a:t>ya başlama genellikle erken dönemlerde n itibaren olur. Ama geç başlama da </a:t>
            </a:r>
            <a:r>
              <a:rPr lang="tr-TR" sz="2000" dirty="0" smtClean="0"/>
              <a:t>söz konusu olabilir.</a:t>
            </a:r>
          </a:p>
          <a:p>
            <a:r>
              <a:rPr lang="tr-TR" sz="2000" dirty="0" smtClean="0"/>
              <a:t>“Neden” sözcüğü ile soru sorma dönemi </a:t>
            </a:r>
            <a:r>
              <a:rPr lang="tr-TR" sz="2000" dirty="0" smtClean="0"/>
              <a:t>erken </a:t>
            </a:r>
            <a:r>
              <a:rPr lang="tr-TR" sz="2000" dirty="0" smtClean="0"/>
              <a:t>başlar.</a:t>
            </a:r>
            <a:endParaRPr lang="tr-TR" sz="2000" dirty="0" smtClean="0"/>
          </a:p>
          <a:p>
            <a:r>
              <a:rPr lang="tr-TR" sz="2000" dirty="0" smtClean="0"/>
              <a:t>Erken okur. </a:t>
            </a:r>
          </a:p>
          <a:p>
            <a:r>
              <a:rPr lang="tr-TR" sz="2000" dirty="0" smtClean="0"/>
              <a:t>Kendine özgü hesaplama yöntemleri geliştirir.</a:t>
            </a:r>
          </a:p>
          <a:p>
            <a:r>
              <a:rPr lang="tr-TR" sz="2000" dirty="0" smtClean="0"/>
              <a:t>Benzer nitelikteki akranlara ve yetişkinlere eğilimli </a:t>
            </a:r>
            <a:r>
              <a:rPr lang="tr-TR" sz="2000" dirty="0" smtClean="0"/>
              <a:t>olma özelliği gözlemlenebilir.</a:t>
            </a:r>
            <a:endParaRPr lang="tr-TR" sz="2000" dirty="0" smtClean="0"/>
          </a:p>
          <a:p>
            <a:r>
              <a:rPr lang="tr-TR" sz="2000" dirty="0" smtClean="0"/>
              <a:t>Bu özelliklerin her </a:t>
            </a:r>
            <a:r>
              <a:rPr lang="tr-TR" sz="2000" dirty="0" smtClean="0"/>
              <a:t>çocukta olması </a:t>
            </a:r>
            <a:r>
              <a:rPr lang="tr-TR" sz="2000" dirty="0" smtClean="0"/>
              <a:t>beklenmemelidir.</a:t>
            </a:r>
            <a:endParaRPr lang="tr-TR" sz="2000" dirty="0" smtClean="0"/>
          </a:p>
          <a:p>
            <a:endParaRPr lang="tr-T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900113" y="404813"/>
            <a:ext cx="8243887" cy="6192837"/>
          </a:xfrm>
        </p:spPr>
        <p:txBody>
          <a:bodyPr/>
          <a:lstStyle/>
          <a:p>
            <a:pPr eaLnBrk="1" hangingPunct="1">
              <a:buFontTx/>
              <a:buNone/>
            </a:pPr>
            <a:r>
              <a:rPr lang="tr-TR" b="1" dirty="0" smtClean="0">
                <a:latin typeface="Comic Sans MS" pitchFamily="66" charset="0"/>
              </a:rPr>
              <a:t>MEHMET: </a:t>
            </a:r>
            <a:r>
              <a:rPr lang="tr-TR" sz="2800" b="1" dirty="0" smtClean="0">
                <a:latin typeface="Comic Sans MS" pitchFamily="66" charset="0"/>
              </a:rPr>
              <a:t>ZİHİNSEL YETENEK ALANI</a:t>
            </a:r>
            <a:r>
              <a:rPr lang="tr-TR" sz="2400" b="1" dirty="0" smtClean="0">
                <a:latin typeface="Comic Sans MS" pitchFamily="66" charset="0"/>
              </a:rPr>
              <a:t>                  </a:t>
            </a:r>
            <a:r>
              <a:rPr lang="tr-TR" sz="3600" b="1" dirty="0" smtClean="0">
                <a:latin typeface="Comic Sans MS" pitchFamily="66" charset="0"/>
              </a:rPr>
              <a:t>				</a:t>
            </a:r>
          </a:p>
          <a:p>
            <a:pPr eaLnBrk="1" hangingPunct="1">
              <a:lnSpc>
                <a:spcPct val="80000"/>
              </a:lnSpc>
            </a:pPr>
            <a:r>
              <a:rPr lang="tr-TR" sz="3600" dirty="0" smtClean="0">
                <a:latin typeface="Comic Sans MS" pitchFamily="66" charset="0"/>
              </a:rPr>
              <a:t>Düşünme/Yansıtma Zamanı</a:t>
            </a:r>
          </a:p>
          <a:p>
            <a:pPr eaLnBrk="1" hangingPunct="1">
              <a:lnSpc>
                <a:spcPct val="80000"/>
              </a:lnSpc>
            </a:pPr>
            <a:r>
              <a:rPr lang="tr-TR" sz="3600" dirty="0" smtClean="0">
                <a:latin typeface="Comic Sans MS" pitchFamily="66" charset="0"/>
              </a:rPr>
              <a:t>Analojilerle Düşünmek</a:t>
            </a:r>
          </a:p>
          <a:p>
            <a:pPr eaLnBrk="1" hangingPunct="1">
              <a:lnSpc>
                <a:spcPct val="80000"/>
              </a:lnSpc>
            </a:pPr>
            <a:r>
              <a:rPr lang="tr-TR" sz="3600" dirty="0" smtClean="0">
                <a:latin typeface="Comic Sans MS" pitchFamily="66" charset="0"/>
              </a:rPr>
              <a:t>Öğrenmeyi Sevmek</a:t>
            </a:r>
          </a:p>
          <a:p>
            <a:pPr eaLnBrk="1" hangingPunct="1">
              <a:lnSpc>
                <a:spcPct val="80000"/>
              </a:lnSpc>
            </a:pPr>
            <a:r>
              <a:rPr lang="tr-TR" sz="3600" dirty="0" smtClean="0">
                <a:latin typeface="Comic Sans MS" pitchFamily="66" charset="0"/>
              </a:rPr>
              <a:t>Hafıza ve Konsantrasyon</a:t>
            </a:r>
          </a:p>
          <a:p>
            <a:pPr eaLnBrk="1" hangingPunct="1">
              <a:lnSpc>
                <a:spcPct val="80000"/>
              </a:lnSpc>
            </a:pPr>
            <a:r>
              <a:rPr lang="tr-TR" sz="3600" dirty="0" smtClean="0">
                <a:latin typeface="Comic Sans MS" pitchFamily="66" charset="0"/>
              </a:rPr>
              <a:t>Problem Bulma</a:t>
            </a:r>
          </a:p>
          <a:p>
            <a:pPr eaLnBrk="1" hangingPunct="1">
              <a:lnSpc>
                <a:spcPct val="80000"/>
              </a:lnSpc>
            </a:pPr>
            <a:r>
              <a:rPr lang="tr-TR" sz="3600" dirty="0" smtClean="0">
                <a:latin typeface="Comic Sans MS" pitchFamily="66" charset="0"/>
              </a:rPr>
              <a:t>Yaşıtlarından İleride Seyreden Bilişsel Gelişim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body" idx="1"/>
          </p:nvPr>
        </p:nvSpPr>
        <p:spPr>
          <a:xfrm>
            <a:off x="900113" y="404813"/>
            <a:ext cx="8243887" cy="6192837"/>
          </a:xfrm>
          <a:noFill/>
        </p:spPr>
        <p:txBody>
          <a:bodyPr/>
          <a:lstStyle/>
          <a:p>
            <a:pPr eaLnBrk="1" hangingPunct="1">
              <a:buFontTx/>
              <a:buNone/>
            </a:pPr>
            <a:r>
              <a:rPr lang="tr-TR" b="1" dirty="0" smtClean="0"/>
              <a:t>FATMA: </a:t>
            </a:r>
            <a:r>
              <a:rPr lang="tr-TR" sz="2800" b="1" dirty="0" smtClean="0"/>
              <a:t>ALANINDA UZMAN</a:t>
            </a:r>
          </a:p>
          <a:p>
            <a:pPr algn="ctr" eaLnBrk="1" hangingPunct="1">
              <a:buFontTx/>
              <a:buNone/>
            </a:pPr>
            <a:r>
              <a:rPr lang="tr-TR" sz="3600" b="1" dirty="0" smtClean="0"/>
              <a:t>(</a:t>
            </a:r>
            <a:r>
              <a:rPr lang="tr-TR" sz="3600" b="1" dirty="0" smtClean="0"/>
              <a:t>Özel </a:t>
            </a:r>
            <a:r>
              <a:rPr lang="tr-TR" sz="3600" b="1" dirty="0" smtClean="0"/>
              <a:t>Akademik </a:t>
            </a:r>
            <a:r>
              <a:rPr lang="tr-TR" sz="3600" b="1" dirty="0" smtClean="0"/>
              <a:t>Yetenek Alanının Özellikleri)</a:t>
            </a:r>
            <a:endParaRPr lang="tr-TR" sz="3600" b="1" dirty="0" smtClean="0"/>
          </a:p>
          <a:p>
            <a:pPr eaLnBrk="1" hangingPunct="1">
              <a:lnSpc>
                <a:spcPct val="80000"/>
              </a:lnSpc>
            </a:pPr>
            <a:r>
              <a:rPr lang="tr-TR" sz="3600" dirty="0" smtClean="0">
                <a:latin typeface="Comic Sans MS" pitchFamily="66" charset="0"/>
              </a:rPr>
              <a:t>Derinlemesine İlgi ve Beceri</a:t>
            </a:r>
          </a:p>
          <a:p>
            <a:pPr eaLnBrk="1" hangingPunct="1">
              <a:lnSpc>
                <a:spcPct val="80000"/>
              </a:lnSpc>
            </a:pPr>
            <a:r>
              <a:rPr lang="tr-TR" sz="3600" dirty="0" smtClean="0">
                <a:latin typeface="Comic Sans MS" pitchFamily="66" charset="0"/>
              </a:rPr>
              <a:t>Öğrenmeye Yönelik Yoğun Motivasyon</a:t>
            </a:r>
          </a:p>
          <a:p>
            <a:pPr eaLnBrk="1" hangingPunct="1">
              <a:lnSpc>
                <a:spcPct val="80000"/>
              </a:lnSpc>
            </a:pPr>
            <a:r>
              <a:rPr lang="tr-TR" sz="3600" dirty="0" smtClean="0">
                <a:latin typeface="Comic Sans MS" pitchFamily="66" charset="0"/>
              </a:rPr>
              <a:t>Öz-eleştiri</a:t>
            </a:r>
          </a:p>
          <a:p>
            <a:pPr eaLnBrk="1" hangingPunct="1">
              <a:lnSpc>
                <a:spcPct val="80000"/>
              </a:lnSpc>
            </a:pPr>
            <a:r>
              <a:rPr lang="tr-TR" sz="3600" dirty="0" smtClean="0">
                <a:latin typeface="Comic Sans MS" pitchFamily="66" charset="0"/>
              </a:rPr>
              <a:t>Başarı İhtiyacı</a:t>
            </a:r>
          </a:p>
          <a:p>
            <a:pPr eaLnBrk="1" hangingPunct="1">
              <a:lnSpc>
                <a:spcPct val="80000"/>
              </a:lnSpc>
            </a:pPr>
            <a:r>
              <a:rPr lang="tr-TR" sz="3600" dirty="0" smtClean="0">
                <a:latin typeface="Comic Sans MS" pitchFamily="66" charset="0"/>
              </a:rPr>
              <a:t>Konsantrasyon ve Hafıza </a:t>
            </a:r>
          </a:p>
          <a:p>
            <a:pPr eaLnBrk="1" hangingPunct="1">
              <a:lnSpc>
                <a:spcPct val="80000"/>
              </a:lnSpc>
            </a:pPr>
            <a:r>
              <a:rPr lang="tr-TR" sz="3600" dirty="0" smtClean="0">
                <a:latin typeface="Comic Sans MS" pitchFamily="66" charset="0"/>
              </a:rPr>
              <a:t>Öğrenme Arzusu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1066800" y="333375"/>
            <a:ext cx="7620000" cy="6524625"/>
          </a:xfrm>
        </p:spPr>
        <p:txBody>
          <a:bodyPr/>
          <a:lstStyle/>
          <a:p>
            <a:pPr eaLnBrk="1" hangingPunct="1">
              <a:buFontTx/>
              <a:buNone/>
            </a:pPr>
            <a:r>
              <a:rPr lang="tr-TR" b="1" dirty="0" smtClean="0">
                <a:latin typeface="Comic Sans MS" pitchFamily="66" charset="0"/>
              </a:rPr>
              <a:t>BURCU:</a:t>
            </a:r>
            <a:r>
              <a:rPr lang="tr-TR" sz="2800" b="1" dirty="0" smtClean="0">
                <a:latin typeface="Comic Sans MS" pitchFamily="66" charset="0"/>
              </a:rPr>
              <a:t>SOSYAL </a:t>
            </a:r>
            <a:r>
              <a:rPr lang="tr-TR" sz="2800" b="1" dirty="0" smtClean="0">
                <a:latin typeface="Comic Sans MS" pitchFamily="66" charset="0"/>
              </a:rPr>
              <a:t>LİDER</a:t>
            </a:r>
          </a:p>
          <a:p>
            <a:pPr algn="ctr" eaLnBrk="1" hangingPunct="1">
              <a:buFontTx/>
              <a:buNone/>
            </a:pPr>
            <a:r>
              <a:rPr lang="tr-TR" sz="2800" b="1" dirty="0" smtClean="0">
                <a:latin typeface="Comic Sans MS" pitchFamily="66" charset="0"/>
              </a:rPr>
              <a:t>    (Liderlik </a:t>
            </a:r>
            <a:r>
              <a:rPr lang="tr-TR" sz="2800" b="1" dirty="0" smtClean="0">
                <a:latin typeface="Comic Sans MS" pitchFamily="66" charset="0"/>
              </a:rPr>
              <a:t>ve </a:t>
            </a:r>
            <a:r>
              <a:rPr lang="tr-TR" sz="2800" b="1" dirty="0" err="1" smtClean="0">
                <a:latin typeface="Comic Sans MS" pitchFamily="66" charset="0"/>
              </a:rPr>
              <a:t>Psikososyal</a:t>
            </a:r>
            <a:r>
              <a:rPr lang="tr-TR" sz="2800" b="1" dirty="0" smtClean="0">
                <a:latin typeface="Comic Sans MS" pitchFamily="66" charset="0"/>
              </a:rPr>
              <a:t> </a:t>
            </a:r>
            <a:r>
              <a:rPr lang="tr-TR" sz="2800" b="1" dirty="0" smtClean="0">
                <a:latin typeface="Comic Sans MS" pitchFamily="66" charset="0"/>
              </a:rPr>
              <a:t>Alanın Özellikleri)</a:t>
            </a:r>
            <a:endParaRPr lang="tr-TR" sz="2800" b="1" dirty="0" smtClean="0">
              <a:latin typeface="Comic Sans MS" pitchFamily="66" charset="0"/>
            </a:endParaRPr>
          </a:p>
          <a:p>
            <a:pPr eaLnBrk="1" hangingPunct="1"/>
            <a:r>
              <a:rPr lang="tr-TR" dirty="0" smtClean="0">
                <a:latin typeface="Comic Sans MS" pitchFamily="66" charset="0"/>
              </a:rPr>
              <a:t>Geriye Dönük Planlama</a:t>
            </a:r>
          </a:p>
          <a:p>
            <a:pPr eaLnBrk="1" hangingPunct="1"/>
            <a:r>
              <a:rPr lang="tr-TR" dirty="0" smtClean="0">
                <a:latin typeface="Comic Sans MS" pitchFamily="66" charset="0"/>
              </a:rPr>
              <a:t>Tarama</a:t>
            </a:r>
          </a:p>
          <a:p>
            <a:pPr eaLnBrk="1" hangingPunct="1"/>
            <a:r>
              <a:rPr lang="tr-TR" dirty="0" smtClean="0">
                <a:latin typeface="Comic Sans MS" pitchFamily="66" charset="0"/>
              </a:rPr>
              <a:t>Başarı İhtiyacı</a:t>
            </a:r>
          </a:p>
          <a:p>
            <a:pPr eaLnBrk="1" hangingPunct="1"/>
            <a:r>
              <a:rPr lang="tr-TR" dirty="0" smtClean="0">
                <a:latin typeface="Comic Sans MS" pitchFamily="66" charset="0"/>
              </a:rPr>
              <a:t>Sosyal Bilişsel</a:t>
            </a:r>
          </a:p>
          <a:p>
            <a:pPr eaLnBrk="1" hangingPunct="1"/>
            <a:r>
              <a:rPr lang="tr-TR" dirty="0" smtClean="0">
                <a:latin typeface="Comic Sans MS" pitchFamily="66" charset="0"/>
              </a:rPr>
              <a:t>Duygusal Dinginliğini Koruyabilme</a:t>
            </a:r>
          </a:p>
          <a:p>
            <a:pPr eaLnBrk="1" hangingPunct="1"/>
            <a:r>
              <a:rPr lang="tr-TR" dirty="0" smtClean="0">
                <a:latin typeface="Comic Sans MS" pitchFamily="66" charset="0"/>
              </a:rPr>
              <a:t>Farklı Perspektifleri Algılama ve Kabul Etme Yeteneği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1066800" y="404813"/>
            <a:ext cx="7620000" cy="5976937"/>
          </a:xfrm>
        </p:spPr>
        <p:txBody>
          <a:bodyPr/>
          <a:lstStyle/>
          <a:p>
            <a:pPr eaLnBrk="1" hangingPunct="1">
              <a:lnSpc>
                <a:spcPct val="80000"/>
              </a:lnSpc>
              <a:buNone/>
            </a:pPr>
            <a:r>
              <a:rPr lang="tr-TR" dirty="0" smtClean="0">
                <a:latin typeface="Comic Sans MS" pitchFamily="66" charset="0"/>
              </a:rPr>
              <a:t>EKİN: </a:t>
            </a:r>
            <a:r>
              <a:rPr lang="tr-TR" sz="2800" dirty="0" smtClean="0">
                <a:latin typeface="Comic Sans MS" pitchFamily="66" charset="0"/>
              </a:rPr>
              <a:t>PROFESYONEL </a:t>
            </a:r>
            <a:r>
              <a:rPr lang="tr-TR" sz="2800" dirty="0" smtClean="0">
                <a:latin typeface="Comic Sans MS" pitchFamily="66" charset="0"/>
              </a:rPr>
              <a:t>SANATÇI</a:t>
            </a:r>
          </a:p>
          <a:p>
            <a:pPr algn="ctr" eaLnBrk="1" hangingPunct="1">
              <a:buNone/>
            </a:pPr>
            <a:r>
              <a:rPr lang="tr-TR" sz="2800" dirty="0" smtClean="0">
                <a:latin typeface="Comic Sans MS" pitchFamily="66" charset="0"/>
              </a:rPr>
              <a:t>(Görsel </a:t>
            </a:r>
            <a:r>
              <a:rPr lang="tr-TR" sz="2800" dirty="0" smtClean="0">
                <a:latin typeface="Comic Sans MS" pitchFamily="66" charset="0"/>
              </a:rPr>
              <a:t>ve Performansa Dayalı Sanat </a:t>
            </a:r>
            <a:r>
              <a:rPr lang="tr-TR" sz="2800" dirty="0" smtClean="0">
                <a:latin typeface="Comic Sans MS" pitchFamily="66" charset="0"/>
              </a:rPr>
              <a:t>Yeteneğinin Özellikleri)</a:t>
            </a:r>
            <a:endParaRPr lang="tr-TR" sz="2800" b="1" dirty="0" smtClean="0"/>
          </a:p>
          <a:p>
            <a:pPr eaLnBrk="1" hangingPunct="1">
              <a:lnSpc>
                <a:spcPct val="80000"/>
              </a:lnSpc>
            </a:pPr>
            <a:r>
              <a:rPr lang="tr-TR" sz="3600" dirty="0" smtClean="0">
                <a:latin typeface="Comic Sans MS" pitchFamily="66" charset="0"/>
              </a:rPr>
              <a:t>Derinlemesine </a:t>
            </a:r>
            <a:r>
              <a:rPr lang="tr-TR" sz="3600" dirty="0" smtClean="0">
                <a:latin typeface="Comic Sans MS" pitchFamily="66" charset="0"/>
              </a:rPr>
              <a:t>İlgi ve Beceri</a:t>
            </a:r>
          </a:p>
          <a:p>
            <a:pPr eaLnBrk="1" hangingPunct="1">
              <a:lnSpc>
                <a:spcPct val="80000"/>
              </a:lnSpc>
            </a:pPr>
            <a:r>
              <a:rPr lang="tr-TR" sz="3600" dirty="0" smtClean="0">
                <a:latin typeface="Comic Sans MS" pitchFamily="66" charset="0"/>
              </a:rPr>
              <a:t>Öğrenmeye Yönelik Yoğun Motivasyon</a:t>
            </a:r>
          </a:p>
          <a:p>
            <a:pPr eaLnBrk="1" hangingPunct="1">
              <a:lnSpc>
                <a:spcPct val="80000"/>
              </a:lnSpc>
            </a:pPr>
            <a:r>
              <a:rPr lang="tr-TR" sz="3600" dirty="0" smtClean="0">
                <a:latin typeface="Comic Sans MS" pitchFamily="66" charset="0"/>
              </a:rPr>
              <a:t>Öz-eleştiri</a:t>
            </a:r>
          </a:p>
          <a:p>
            <a:pPr eaLnBrk="1" hangingPunct="1">
              <a:lnSpc>
                <a:spcPct val="80000"/>
              </a:lnSpc>
            </a:pPr>
            <a:r>
              <a:rPr lang="tr-TR" sz="3600" dirty="0" smtClean="0">
                <a:latin typeface="Comic Sans MS" pitchFamily="66" charset="0"/>
              </a:rPr>
              <a:t>Yoğun Konsantrasyon</a:t>
            </a:r>
          </a:p>
          <a:p>
            <a:pPr eaLnBrk="1" hangingPunct="1">
              <a:lnSpc>
                <a:spcPct val="80000"/>
              </a:lnSpc>
            </a:pPr>
            <a:r>
              <a:rPr lang="tr-TR" sz="3600" dirty="0" smtClean="0">
                <a:latin typeface="Comic Sans MS" pitchFamily="66" charset="0"/>
              </a:rPr>
              <a:t>Bilişsel, Sözel ve Görsel Eşleştirme Yeteneği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1066800" y="404813"/>
            <a:ext cx="7620000" cy="5976937"/>
          </a:xfrm>
        </p:spPr>
        <p:txBody>
          <a:bodyPr/>
          <a:lstStyle/>
          <a:p>
            <a:pPr algn="ctr" eaLnBrk="1" hangingPunct="1">
              <a:buNone/>
            </a:pPr>
            <a:r>
              <a:rPr lang="tr-TR" b="1" dirty="0" smtClean="0">
                <a:latin typeface="Comic Sans MS" pitchFamily="66" charset="0"/>
              </a:rPr>
              <a:t>OZAN KİMDİR?</a:t>
            </a:r>
          </a:p>
          <a:p>
            <a:pPr eaLnBrk="1" hangingPunct="1">
              <a:buNone/>
            </a:pPr>
            <a:endParaRPr lang="tr-TR" b="1" dirty="0" smtClean="0">
              <a:latin typeface="Comic Sans MS" pitchFamily="66" charset="0"/>
            </a:endParaRPr>
          </a:p>
          <a:p>
            <a:pPr eaLnBrk="1" hangingPunct="1">
              <a:buNone/>
            </a:pPr>
            <a:r>
              <a:rPr lang="tr-TR" dirty="0" smtClean="0">
                <a:latin typeface="Comic Sans MS" pitchFamily="66" charset="0"/>
              </a:rPr>
              <a:t>Onu Birlikte Tanılamaya Ne Dersiniz?</a:t>
            </a:r>
            <a:endParaRPr lang="tr-TR" dirty="0" smtClean="0">
              <a:latin typeface="Comic Sans MS" pitchFamily="66" charset="0"/>
            </a:endParaRPr>
          </a:p>
          <a:p>
            <a:pPr eaLnBrk="1" hangingPunct="1"/>
            <a:endParaRPr lang="tr-TR" dirty="0" smtClean="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90"/>
          <p:cNvSpPr>
            <a:spLocks noGrp="1" noChangeArrowheads="1"/>
          </p:cNvSpPr>
          <p:nvPr>
            <p:ph idx="1"/>
          </p:nvPr>
        </p:nvSpPr>
        <p:spPr>
          <a:xfrm>
            <a:off x="785813" y="357188"/>
            <a:ext cx="8358187" cy="6500812"/>
          </a:xfrm>
          <a:solidFill>
            <a:schemeClr val="bg2"/>
          </a:solidFill>
        </p:spPr>
        <p:txBody>
          <a:bodyPr/>
          <a:lstStyle/>
          <a:p>
            <a:pPr eaLnBrk="1" hangingPunct="1">
              <a:buFont typeface="Wingdings" pitchFamily="2" charset="2"/>
              <a:buNone/>
            </a:pPr>
            <a:r>
              <a:rPr lang="tr-TR" sz="2400" b="1" dirty="0" smtClean="0"/>
              <a:t>PARLAK ÇOCUK</a:t>
            </a:r>
            <a:r>
              <a:rPr lang="tr-TR" sz="2400" dirty="0" smtClean="0"/>
              <a:t>                           </a:t>
            </a:r>
            <a:r>
              <a:rPr lang="tr-TR" sz="2400" b="1" dirty="0" smtClean="0">
                <a:solidFill>
                  <a:srgbClr val="FF0000"/>
                </a:solidFill>
              </a:rPr>
              <a:t>ÜSTÜN ÇOCUK</a:t>
            </a:r>
          </a:p>
          <a:p>
            <a:pPr eaLnBrk="1" hangingPunct="1">
              <a:buFont typeface="Wingdings" pitchFamily="2" charset="2"/>
              <a:buNone/>
            </a:pPr>
            <a:r>
              <a:rPr lang="tr-TR" sz="2000" dirty="0" smtClean="0">
                <a:solidFill>
                  <a:schemeClr val="hlink"/>
                </a:solidFill>
              </a:rPr>
              <a:t>&gt;İlgilidir.			   </a:t>
            </a:r>
            <a:r>
              <a:rPr lang="tr-TR" sz="2000" dirty="0" smtClean="0">
                <a:solidFill>
                  <a:schemeClr val="accent1"/>
                </a:solidFill>
              </a:rPr>
              <a:t>::</a:t>
            </a:r>
            <a:r>
              <a:rPr lang="tr-TR" sz="2000" dirty="0" smtClean="0">
                <a:solidFill>
                  <a:srgbClr val="7030A0"/>
                </a:solidFill>
              </a:rPr>
              <a:t>Oldukça fazla meraklıdır.</a:t>
            </a:r>
          </a:p>
          <a:p>
            <a:pPr eaLnBrk="1" hangingPunct="1">
              <a:buFont typeface="Wingdings" pitchFamily="2" charset="2"/>
              <a:buNone/>
            </a:pPr>
            <a:r>
              <a:rPr lang="tr-TR" sz="2000" dirty="0" smtClean="0">
                <a:solidFill>
                  <a:srgbClr val="7030A0"/>
                </a:solidFill>
              </a:rPr>
              <a:t>&gt;Sorulara cevap verir.		   ::Sorunun ayrıntılarını tartışır.</a:t>
            </a:r>
          </a:p>
          <a:p>
            <a:pPr eaLnBrk="1" hangingPunct="1">
              <a:buFont typeface="Wingdings" pitchFamily="2" charset="2"/>
              <a:buNone/>
            </a:pPr>
            <a:r>
              <a:rPr lang="tr-TR" sz="2000" dirty="0" smtClean="0">
                <a:solidFill>
                  <a:srgbClr val="7030A0"/>
                </a:solidFill>
              </a:rPr>
              <a:t>&gt;Yanıtları bilir.			   ::Sorular sorar.</a:t>
            </a:r>
          </a:p>
          <a:p>
            <a:pPr eaLnBrk="1" hangingPunct="1">
              <a:buFont typeface="Wingdings" pitchFamily="2" charset="2"/>
              <a:buNone/>
            </a:pPr>
            <a:r>
              <a:rPr lang="tr-TR" sz="2000" dirty="0" smtClean="0">
                <a:solidFill>
                  <a:srgbClr val="7030A0"/>
                </a:solidFill>
              </a:rPr>
              <a:t>&gt;Grubun üst dilimindedir.	                  ::Grubun çok ötesindedir.</a:t>
            </a:r>
          </a:p>
          <a:p>
            <a:pPr eaLnBrk="1" hangingPunct="1">
              <a:buFont typeface="Wingdings" pitchFamily="2" charset="2"/>
              <a:buNone/>
            </a:pPr>
            <a:r>
              <a:rPr lang="tr-TR" sz="2000" dirty="0" smtClean="0">
                <a:solidFill>
                  <a:srgbClr val="7030A0"/>
                </a:solidFill>
              </a:rPr>
              <a:t>&gt;Uyanıktır.			   ::</a:t>
            </a:r>
            <a:r>
              <a:rPr lang="tr-TR" sz="1800" dirty="0" smtClean="0">
                <a:solidFill>
                  <a:srgbClr val="7030A0"/>
                </a:solidFill>
              </a:rPr>
              <a:t>Anlamı kavrar, anlam çıkarır, gözlem yapar.</a:t>
            </a:r>
          </a:p>
          <a:p>
            <a:pPr eaLnBrk="1" hangingPunct="1">
              <a:buFont typeface="Wingdings" pitchFamily="2" charset="2"/>
              <a:buNone/>
            </a:pPr>
            <a:r>
              <a:rPr lang="tr-TR" sz="2000" dirty="0" smtClean="0">
                <a:solidFill>
                  <a:srgbClr val="7030A0"/>
                </a:solidFill>
              </a:rPr>
              <a:t>&gt;Verilen işi tamamlar.		   :: Projeler oluşturur.</a:t>
            </a:r>
          </a:p>
          <a:p>
            <a:pPr eaLnBrk="1" hangingPunct="1">
              <a:buFont typeface="Wingdings" pitchFamily="2" charset="2"/>
              <a:buNone/>
            </a:pPr>
            <a:r>
              <a:rPr lang="tr-TR" sz="2000" dirty="0" smtClean="0">
                <a:solidFill>
                  <a:srgbClr val="7030A0"/>
                </a:solidFill>
              </a:rPr>
              <a:t>&gt;İyi fikirleri vardır.		   :: Alışılmamış tuhaf fikirleri vardır.</a:t>
            </a:r>
          </a:p>
          <a:p>
            <a:pPr eaLnBrk="1" hangingPunct="1">
              <a:buFont typeface="Wingdings" pitchFamily="2" charset="2"/>
              <a:buNone/>
            </a:pPr>
            <a:r>
              <a:rPr lang="tr-TR" sz="2000" dirty="0" smtClean="0">
                <a:solidFill>
                  <a:srgbClr val="7030A0"/>
                </a:solidFill>
              </a:rPr>
              <a:t>&gt;Okuldan hoşlanır.		   :: Öğrenmekten hoşlanır.</a:t>
            </a:r>
          </a:p>
          <a:p>
            <a:pPr eaLnBrk="1" hangingPunct="1">
              <a:buFont typeface="Wingdings" pitchFamily="2" charset="2"/>
              <a:buNone/>
            </a:pPr>
            <a:r>
              <a:rPr lang="tr-TR" sz="2000" dirty="0" smtClean="0">
                <a:solidFill>
                  <a:srgbClr val="7030A0"/>
                </a:solidFill>
              </a:rPr>
              <a:t>&gt;Güçlü belleği vardır..		   :: İsabetli tahminlerde bulunur.</a:t>
            </a:r>
          </a:p>
          <a:p>
            <a:pPr eaLnBrk="1" hangingPunct="1">
              <a:buFont typeface="Wingdings" pitchFamily="2" charset="2"/>
              <a:buNone/>
            </a:pPr>
            <a:r>
              <a:rPr lang="tr-TR" sz="2000" dirty="0" smtClean="0">
                <a:solidFill>
                  <a:srgbClr val="7030A0"/>
                </a:solidFill>
              </a:rPr>
              <a:t>&gt;Öğrenirken eleştireldir.		   ::Öğrenirken mutlu olur.</a:t>
            </a:r>
          </a:p>
          <a:p>
            <a:pPr eaLnBrk="1" hangingPunct="1">
              <a:buFont typeface="Wingdings" pitchFamily="2" charset="2"/>
              <a:buNone/>
            </a:pPr>
            <a:r>
              <a:rPr lang="tr-TR" sz="2000" dirty="0" smtClean="0">
                <a:solidFill>
                  <a:srgbClr val="7030A0"/>
                </a:solidFill>
              </a:rPr>
              <a:t>&gt;Verilenleri kolaylıkla alır.	    ::Verilenleri alırken coşkulu ve gergindir.</a:t>
            </a:r>
          </a:p>
          <a:p>
            <a:pPr eaLnBrk="1" hangingPunct="1">
              <a:buFont typeface="Wingdings" pitchFamily="2" charset="2"/>
              <a:buNone/>
            </a:pPr>
            <a:r>
              <a:rPr lang="tr-TR" sz="2000" dirty="0" smtClean="0">
                <a:solidFill>
                  <a:srgbClr val="7030A0"/>
                </a:solidFill>
              </a:rPr>
              <a:t>&gt; Kolaylıkla öğrenir. 		       : :Verilenleri zaten bilmektedir.	</a:t>
            </a:r>
          </a:p>
          <a:p>
            <a:pPr eaLnBrk="1" hangingPunct="1">
              <a:buFont typeface="Wingdings" pitchFamily="2" charset="2"/>
              <a:buNone/>
            </a:pPr>
            <a:r>
              <a:rPr lang="tr-TR" sz="2000" dirty="0" smtClean="0">
                <a:solidFill>
                  <a:srgbClr val="7030A0"/>
                </a:solidFill>
              </a:rPr>
              <a:t>&gt;Belli bir sırayla öğrenmekten hoşlanır.  ::Karmaşıklık onu coşkulandırır…</a:t>
            </a:r>
          </a:p>
          <a:p>
            <a:pPr eaLnBrk="1" hangingPunct="1">
              <a:buFont typeface="Wingdings" pitchFamily="2" charset="2"/>
              <a:buNone/>
            </a:pPr>
            <a:r>
              <a:rPr lang="tr-TR" sz="2000" dirty="0" smtClean="0">
                <a:solidFill>
                  <a:srgbClr val="7030A0"/>
                </a:solidFill>
              </a:rPr>
              <a:t>&gt;Akranlarıyla olmaktan hoşlanır.	        ::Büyük yaştakileri ve yetişkinleri </a:t>
            </a:r>
            <a:r>
              <a:rPr lang="tr-TR" sz="1600" dirty="0" smtClean="0">
                <a:solidFill>
                  <a:srgbClr val="7030A0"/>
                </a:solidFill>
              </a:rPr>
              <a:t>seçer.</a:t>
            </a:r>
          </a:p>
          <a:p>
            <a:pPr eaLnBrk="1" hangingPunct="1">
              <a:buFont typeface="Wingdings" pitchFamily="2" charset="2"/>
              <a:buNone/>
            </a:pPr>
            <a:r>
              <a:rPr lang="tr-TR" sz="2000" dirty="0" smtClean="0">
                <a:solidFill>
                  <a:srgbClr val="7030A0"/>
                </a:solidFill>
              </a:rPr>
              <a:t>&gt;bilgiyi özümser.		                       ::Bilgiyi değiştirip uygular.</a:t>
            </a:r>
          </a:p>
          <a:p>
            <a:pPr eaLnBrk="1" hangingPunct="1">
              <a:buFont typeface="Wingdings" pitchFamily="2" charset="2"/>
              <a:buNone/>
            </a:pPr>
            <a:endParaRPr lang="tr-TR" sz="2000"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ox(in)">
                                      <p:cBhvr>
                                        <p:cTn id="13" dur="500"/>
                                        <p:tgtEl>
                                          <p:spTgt spid="4">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ox(in)">
                                      <p:cBhvr>
                                        <p:cTn id="16" dur="500"/>
                                        <p:tgtEl>
                                          <p:spTgt spid="4">
                                            <p:txEl>
                                              <p:pRg st="2" end="2"/>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ox(in)">
                                      <p:cBhvr>
                                        <p:cTn id="19" dur="500"/>
                                        <p:tgtEl>
                                          <p:spTgt spid="4">
                                            <p:txEl>
                                              <p:pRg st="3" end="3"/>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500"/>
                                        <p:tgtEl>
                                          <p:spTgt spid="4">
                                            <p:txEl>
                                              <p:pRg st="4" end="4"/>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ox(in)">
                                      <p:cBhvr>
                                        <p:cTn id="25" dur="500"/>
                                        <p:tgtEl>
                                          <p:spTgt spid="4">
                                            <p:txEl>
                                              <p:pRg st="5" end="5"/>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ox(in)">
                                      <p:cBhvr>
                                        <p:cTn id="28" dur="500"/>
                                        <p:tgtEl>
                                          <p:spTgt spid="4">
                                            <p:txEl>
                                              <p:pRg st="6" end="6"/>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ox(in)">
                                      <p:cBhvr>
                                        <p:cTn id="31" dur="500"/>
                                        <p:tgtEl>
                                          <p:spTgt spid="4">
                                            <p:txEl>
                                              <p:pRg st="7" end="7"/>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ox(in)">
                                      <p:cBhvr>
                                        <p:cTn id="34" dur="500"/>
                                        <p:tgtEl>
                                          <p:spTgt spid="4">
                                            <p:txEl>
                                              <p:pRg st="8" end="8"/>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ox(in)">
                                      <p:cBhvr>
                                        <p:cTn id="37" dur="500"/>
                                        <p:tgtEl>
                                          <p:spTgt spid="4">
                                            <p:txEl>
                                              <p:pRg st="9" end="9"/>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box(in)">
                                      <p:cBhvr>
                                        <p:cTn id="40" dur="500"/>
                                        <p:tgtEl>
                                          <p:spTgt spid="4">
                                            <p:txEl>
                                              <p:pRg st="10" end="10"/>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box(in)">
                                      <p:cBhvr>
                                        <p:cTn id="43" dur="500"/>
                                        <p:tgtEl>
                                          <p:spTgt spid="4">
                                            <p:txEl>
                                              <p:pRg st="11" end="11"/>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4">
                                            <p:txEl>
                                              <p:pRg st="12" end="12"/>
                                            </p:txEl>
                                          </p:spTgt>
                                        </p:tgtEl>
                                        <p:attrNameLst>
                                          <p:attrName>style.visibility</p:attrName>
                                        </p:attrNameLst>
                                      </p:cBhvr>
                                      <p:to>
                                        <p:strVal val="visible"/>
                                      </p:to>
                                    </p:set>
                                    <p:animEffect transition="in" filter="box(in)">
                                      <p:cBhvr>
                                        <p:cTn id="46" dur="500"/>
                                        <p:tgtEl>
                                          <p:spTgt spid="4">
                                            <p:txEl>
                                              <p:pRg st="12" end="12"/>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4">
                                            <p:txEl>
                                              <p:pRg st="13" end="13"/>
                                            </p:txEl>
                                          </p:spTgt>
                                        </p:tgtEl>
                                        <p:attrNameLst>
                                          <p:attrName>style.visibility</p:attrName>
                                        </p:attrNameLst>
                                      </p:cBhvr>
                                      <p:to>
                                        <p:strVal val="visible"/>
                                      </p:to>
                                    </p:set>
                                    <p:animEffect transition="in" filter="box(in)">
                                      <p:cBhvr>
                                        <p:cTn id="49" dur="500"/>
                                        <p:tgtEl>
                                          <p:spTgt spid="4">
                                            <p:txEl>
                                              <p:pRg st="13" end="13"/>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4">
                                            <p:txEl>
                                              <p:pRg st="14" end="14"/>
                                            </p:txEl>
                                          </p:spTgt>
                                        </p:tgtEl>
                                        <p:attrNameLst>
                                          <p:attrName>style.visibility</p:attrName>
                                        </p:attrNameLst>
                                      </p:cBhvr>
                                      <p:to>
                                        <p:strVal val="visible"/>
                                      </p:to>
                                    </p:set>
                                    <p:animEffect transition="in" filter="box(in)">
                                      <p:cBhvr>
                                        <p:cTn id="52" dur="500"/>
                                        <p:tgtEl>
                                          <p:spTgt spid="4">
                                            <p:txEl>
                                              <p:pRg st="14" end="14"/>
                                            </p:txEl>
                                          </p:spTgt>
                                        </p:tgtEl>
                                      </p:cBhvr>
                                    </p:animEffect>
                                  </p:childTnLst>
                                </p:cTn>
                              </p:par>
                              <p:par>
                                <p:cTn id="53" presetID="4" presetClass="entr" presetSubtype="16" fill="hold" nodeType="withEffect">
                                  <p:stCondLst>
                                    <p:cond delay="0"/>
                                  </p:stCondLst>
                                  <p:childTnLst>
                                    <p:set>
                                      <p:cBhvr>
                                        <p:cTn id="54" dur="1" fill="hold">
                                          <p:stCondLst>
                                            <p:cond delay="0"/>
                                          </p:stCondLst>
                                        </p:cTn>
                                        <p:tgtEl>
                                          <p:spTgt spid="4">
                                            <p:txEl>
                                              <p:pRg st="15" end="15"/>
                                            </p:txEl>
                                          </p:spTgt>
                                        </p:tgtEl>
                                        <p:attrNameLst>
                                          <p:attrName>style.visibility</p:attrName>
                                        </p:attrNameLst>
                                      </p:cBhvr>
                                      <p:to>
                                        <p:strVal val="visible"/>
                                      </p:to>
                                    </p:set>
                                    <p:animEffect transition="in" filter="box(in)">
                                      <p:cBhvr>
                                        <p:cTn id="55"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066800" y="333375"/>
            <a:ext cx="7620000" cy="6524625"/>
          </a:xfrm>
        </p:spPr>
        <p:txBody>
          <a:bodyPr/>
          <a:lstStyle/>
          <a:p>
            <a:pPr algn="ctr" eaLnBrk="1" hangingPunct="1">
              <a:lnSpc>
                <a:spcPct val="90000"/>
              </a:lnSpc>
              <a:buFontTx/>
              <a:buNone/>
            </a:pPr>
            <a:r>
              <a:rPr lang="tr-TR" b="1" dirty="0" smtClean="0">
                <a:latin typeface="Comic Sans MS" pitchFamily="66" charset="0"/>
              </a:rPr>
              <a:t>Özel </a:t>
            </a:r>
            <a:r>
              <a:rPr lang="tr-TR" b="1" dirty="0" smtClean="0">
                <a:latin typeface="Comic Sans MS" pitchFamily="66" charset="0"/>
              </a:rPr>
              <a:t>Yetenekli Çocukların Karakteristikleri</a:t>
            </a:r>
            <a:endParaRPr lang="tr-TR" dirty="0" smtClean="0">
              <a:latin typeface="Comic Sans MS" pitchFamily="66" charset="0"/>
            </a:endParaRPr>
          </a:p>
          <a:p>
            <a:pPr eaLnBrk="1" hangingPunct="1">
              <a:lnSpc>
                <a:spcPct val="90000"/>
              </a:lnSpc>
            </a:pPr>
            <a:r>
              <a:rPr lang="tr-TR" dirty="0" smtClean="0">
                <a:latin typeface="Comic Sans MS" pitchFamily="66" charset="0"/>
              </a:rPr>
              <a:t>Neden-sonuç ilişkilerini açıklamada başarılıdırlar,</a:t>
            </a:r>
          </a:p>
          <a:p>
            <a:pPr eaLnBrk="1" hangingPunct="1">
              <a:lnSpc>
                <a:spcPct val="90000"/>
              </a:lnSpc>
            </a:pPr>
            <a:r>
              <a:rPr lang="tr-TR" dirty="0" smtClean="0">
                <a:latin typeface="Comic Sans MS" pitchFamily="66" charset="0"/>
              </a:rPr>
              <a:t>Hızlı öğrenirler,</a:t>
            </a:r>
          </a:p>
          <a:p>
            <a:pPr eaLnBrk="1" hangingPunct="1">
              <a:lnSpc>
                <a:spcPct val="90000"/>
              </a:lnSpc>
            </a:pPr>
            <a:r>
              <a:rPr lang="tr-TR" dirty="0" smtClean="0">
                <a:latin typeface="Comic Sans MS" pitchFamily="66" charset="0"/>
              </a:rPr>
              <a:t>Geniş kelime hazineleri vardır,</a:t>
            </a:r>
          </a:p>
          <a:p>
            <a:pPr eaLnBrk="1" hangingPunct="1">
              <a:lnSpc>
                <a:spcPct val="90000"/>
              </a:lnSpc>
            </a:pPr>
            <a:r>
              <a:rPr lang="tr-TR" dirty="0" smtClean="0">
                <a:latin typeface="Comic Sans MS" pitchFamily="66" charset="0"/>
              </a:rPr>
              <a:t>Mükemmel bir hafızaları vardır,</a:t>
            </a:r>
          </a:p>
          <a:p>
            <a:pPr eaLnBrk="1" hangingPunct="1">
              <a:lnSpc>
                <a:spcPct val="90000"/>
              </a:lnSpc>
            </a:pPr>
            <a:r>
              <a:rPr lang="tr-TR" dirty="0" smtClean="0">
                <a:latin typeface="Comic Sans MS" pitchFamily="66" charset="0"/>
              </a:rPr>
              <a:t>Duygusal bağlamda hassastırlar,</a:t>
            </a:r>
          </a:p>
          <a:p>
            <a:pPr eaLnBrk="1" hangingPunct="1">
              <a:lnSpc>
                <a:spcPct val="90000"/>
              </a:lnSpc>
            </a:pPr>
            <a:r>
              <a:rPr lang="tr-TR" dirty="0" smtClean="0">
                <a:latin typeface="Comic Sans MS" pitchFamily="66" charset="0"/>
              </a:rPr>
              <a:t>Mükemmeliyetçidirler,</a:t>
            </a:r>
          </a:p>
          <a:p>
            <a:pPr eaLnBrk="1" hangingPunct="1">
              <a:lnSpc>
                <a:spcPct val="90000"/>
              </a:lnSpc>
            </a:pPr>
            <a:r>
              <a:rPr lang="tr-TR" dirty="0" smtClean="0">
                <a:latin typeface="Comic Sans MS" pitchFamily="66" charset="0"/>
              </a:rPr>
              <a:t>Dikkat süreleri uzundur,</a:t>
            </a:r>
          </a:p>
          <a:p>
            <a:pPr eaLnBrk="1" hangingPunct="1">
              <a:lnSpc>
                <a:spcPct val="90000"/>
              </a:lnSpc>
            </a:pPr>
            <a:r>
              <a:rPr lang="tr-TR" dirty="0" smtClean="0">
                <a:latin typeface="Comic Sans MS" pitchFamily="66" charset="0"/>
              </a:rPr>
              <a:t>Meraklıdırlar,</a:t>
            </a:r>
          </a:p>
          <a:p>
            <a:pPr eaLnBrk="1" hangingPunct="1">
              <a:lnSpc>
                <a:spcPct val="90000"/>
              </a:lnSpc>
            </a:pPr>
            <a:r>
              <a:rPr lang="tr-TR" dirty="0" smtClean="0">
                <a:latin typeface="Comic Sans MS" pitchFamily="66" charset="0"/>
              </a:rPr>
              <a:t>Enerji seviyeleri yüksektir,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066800" y="404813"/>
            <a:ext cx="7620000" cy="6192837"/>
          </a:xfrm>
        </p:spPr>
        <p:txBody>
          <a:bodyPr/>
          <a:lstStyle/>
          <a:p>
            <a:pPr eaLnBrk="1" hangingPunct="1">
              <a:lnSpc>
                <a:spcPct val="90000"/>
              </a:lnSpc>
            </a:pPr>
            <a:r>
              <a:rPr lang="tr-TR" sz="2400" smtClean="0">
                <a:latin typeface="Comic Sans MS" pitchFamily="66" charset="0"/>
              </a:rPr>
              <a:t>Kendilerinden büyüklerle arkadaşlık etmeyi severler,</a:t>
            </a:r>
          </a:p>
          <a:p>
            <a:pPr eaLnBrk="1" hangingPunct="1">
              <a:lnSpc>
                <a:spcPct val="90000"/>
              </a:lnSpc>
            </a:pPr>
            <a:r>
              <a:rPr lang="tr-TR" sz="2400" smtClean="0">
                <a:latin typeface="Comic Sans MS" pitchFamily="66" charset="0"/>
              </a:rPr>
              <a:t>Geniş ilgi alanları vardır,</a:t>
            </a:r>
          </a:p>
          <a:p>
            <a:pPr eaLnBrk="1" hangingPunct="1">
              <a:lnSpc>
                <a:spcPct val="90000"/>
              </a:lnSpc>
            </a:pPr>
            <a:r>
              <a:rPr lang="tr-TR" sz="2400" smtClean="0">
                <a:latin typeface="Comic Sans MS" pitchFamily="66" charset="0"/>
              </a:rPr>
              <a:t>Esprilidirler,</a:t>
            </a:r>
          </a:p>
          <a:p>
            <a:pPr eaLnBrk="1" hangingPunct="1">
              <a:lnSpc>
                <a:spcPct val="90000"/>
              </a:lnSpc>
            </a:pPr>
            <a:r>
              <a:rPr lang="tr-TR" sz="2400" smtClean="0">
                <a:latin typeface="Comic Sans MS" pitchFamily="66" charset="0"/>
              </a:rPr>
              <a:t>Adalet ve eşitlik konularında son derece duyarlıdırlar ve bu konulardaki olgunlukları erken yaşta gelişir,</a:t>
            </a:r>
          </a:p>
          <a:p>
            <a:pPr eaLnBrk="1" hangingPunct="1">
              <a:lnSpc>
                <a:spcPct val="90000"/>
              </a:lnSpc>
            </a:pPr>
            <a:r>
              <a:rPr lang="tr-TR" sz="2400" smtClean="0">
                <a:latin typeface="Comic Sans MS" pitchFamily="66" charset="0"/>
              </a:rPr>
              <a:t>Çok dikkatli gözlemcidirler,</a:t>
            </a:r>
          </a:p>
          <a:p>
            <a:pPr eaLnBrk="1" hangingPunct="1">
              <a:lnSpc>
                <a:spcPct val="90000"/>
              </a:lnSpc>
            </a:pPr>
            <a:r>
              <a:rPr lang="tr-TR" sz="2400" smtClean="0">
                <a:latin typeface="Comic Sans MS" pitchFamily="66" charset="0"/>
              </a:rPr>
              <a:t>Geniş bir hayal güçleri vardır,</a:t>
            </a:r>
          </a:p>
          <a:p>
            <a:pPr eaLnBrk="1" hangingPunct="1">
              <a:lnSpc>
                <a:spcPct val="90000"/>
              </a:lnSpc>
            </a:pPr>
            <a:r>
              <a:rPr lang="tr-TR" sz="2400" smtClean="0">
                <a:latin typeface="Comic Sans MS" pitchFamily="66" charset="0"/>
              </a:rPr>
              <a:t>Üst düzeyde yaratıcılık gösterirler,</a:t>
            </a:r>
          </a:p>
          <a:p>
            <a:pPr eaLnBrk="1" hangingPunct="1">
              <a:lnSpc>
                <a:spcPct val="90000"/>
              </a:lnSpc>
            </a:pPr>
            <a:r>
              <a:rPr lang="tr-TR" sz="2400" smtClean="0">
                <a:latin typeface="Comic Sans MS" pitchFamily="66" charset="0"/>
              </a:rPr>
              <a:t>Otoriteyi sorgularlar,</a:t>
            </a:r>
          </a:p>
          <a:p>
            <a:pPr eaLnBrk="1" hangingPunct="1">
              <a:lnSpc>
                <a:spcPct val="90000"/>
              </a:lnSpc>
            </a:pPr>
            <a:r>
              <a:rPr lang="tr-TR" sz="2400" smtClean="0">
                <a:latin typeface="Comic Sans MS" pitchFamily="66" charset="0"/>
              </a:rPr>
              <a:t>Bulmacaları çözmede başarılıdırlar.</a:t>
            </a:r>
          </a:p>
          <a:p>
            <a:pPr eaLnBrk="1" hangingPunct="1">
              <a:lnSpc>
                <a:spcPct val="90000"/>
              </a:lnSpc>
            </a:pPr>
            <a:r>
              <a:rPr lang="tr-TR" sz="2400" smtClean="0">
                <a:latin typeface="Comic Sans MS" pitchFamily="66" charset="0"/>
              </a:rPr>
              <a:t>Çoğu içe dönüktür,</a:t>
            </a:r>
          </a:p>
          <a:p>
            <a:pPr eaLnBrk="1" hangingPunct="1">
              <a:lnSpc>
                <a:spcPct val="90000"/>
              </a:lnSpc>
            </a:pPr>
            <a:r>
              <a:rPr lang="tr-TR" sz="2400" smtClean="0">
                <a:latin typeface="Comic Sans MS" pitchFamily="66" charset="0"/>
              </a:rPr>
              <a:t>Erken yaşta kendilerine yetmeye başlarlar (erken yaşlarda kendi hayatlarıyla ilgili kararları almaya istekli hatta bu konuda ısrarcıdırlar).</a:t>
            </a:r>
          </a:p>
          <a:p>
            <a:pPr eaLnBrk="1" hangingPunct="1">
              <a:lnSpc>
                <a:spcPct val="90000"/>
              </a:lnSpc>
            </a:pPr>
            <a:endParaRPr lang="tr-TR" sz="2400" smtClean="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1500188" y="0"/>
            <a:ext cx="7215187" cy="1071563"/>
          </a:xfrm>
        </p:spPr>
        <p:txBody>
          <a:bodyPr/>
          <a:lstStyle/>
          <a:p>
            <a:r>
              <a:rPr lang="tr-TR" sz="2800" smtClean="0"/>
              <a:t>Öğrenme ve Düşünme Özellikleri</a:t>
            </a:r>
          </a:p>
        </p:txBody>
      </p:sp>
      <p:graphicFrame>
        <p:nvGraphicFramePr>
          <p:cNvPr id="4" name="3 İçerik Yer Tutucusu"/>
          <p:cNvGraphicFramePr>
            <a:graphicFrameLocks noGrp="1"/>
          </p:cNvGraphicFramePr>
          <p:nvPr>
            <p:ph idx="1"/>
          </p:nvPr>
        </p:nvGraphicFramePr>
        <p:xfrm>
          <a:off x="1214438" y="785813"/>
          <a:ext cx="7572404" cy="5715020"/>
        </p:xfrm>
        <a:graphic>
          <a:graphicData uri="http://schemas.openxmlformats.org/drawingml/2006/table">
            <a:tbl>
              <a:tblPr firstRow="1" bandRow="1">
                <a:tableStyleId>{5C22544A-7EE6-4342-B048-85BDC9FD1C3A}</a:tableStyleId>
              </a:tblPr>
              <a:tblGrid>
                <a:gridCol w="3786202"/>
                <a:gridCol w="3786202"/>
              </a:tblGrid>
              <a:tr h="394138">
                <a:tc>
                  <a:txBody>
                    <a:bodyPr/>
                    <a:lstStyle/>
                    <a:p>
                      <a:r>
                        <a:rPr lang="tr-TR" sz="1200" dirty="0" smtClean="0"/>
                        <a:t>Kolayca</a:t>
                      </a:r>
                      <a:r>
                        <a:rPr lang="tr-TR" sz="1200" baseline="0" dirty="0" smtClean="0"/>
                        <a:t> fark edilebilir yetenekler</a:t>
                      </a:r>
                      <a:endParaRPr lang="tr-TR" sz="1200" dirty="0"/>
                    </a:p>
                  </a:txBody>
                  <a:tcPr/>
                </a:tc>
                <a:tc>
                  <a:txBody>
                    <a:bodyPr/>
                    <a:lstStyle/>
                    <a:p>
                      <a:r>
                        <a:rPr lang="tr-TR" sz="1200" dirty="0" smtClean="0"/>
                        <a:t>Zor fark edilebilir yetenekler</a:t>
                      </a:r>
                      <a:endParaRPr lang="tr-TR" sz="1200" dirty="0"/>
                    </a:p>
                  </a:txBody>
                  <a:tcPr/>
                </a:tc>
              </a:tr>
              <a:tr h="689745">
                <a:tc>
                  <a:txBody>
                    <a:bodyPr/>
                    <a:lstStyle/>
                    <a:p>
                      <a:r>
                        <a:rPr lang="tr-TR" sz="1200" dirty="0" smtClean="0"/>
                        <a:t>Analiz ederek tarif edebiliyor.</a:t>
                      </a:r>
                      <a:endParaRPr lang="tr-TR" sz="1200" dirty="0"/>
                    </a:p>
                  </a:txBody>
                  <a:tcPr/>
                </a:tc>
                <a:tc>
                  <a:txBody>
                    <a:bodyPr/>
                    <a:lstStyle/>
                    <a:p>
                      <a:r>
                        <a:rPr lang="tr-TR" sz="1200" dirty="0" smtClean="0"/>
                        <a:t>Problem çözmede başarılı,</a:t>
                      </a:r>
                      <a:r>
                        <a:rPr lang="tr-TR" sz="1200" baseline="0" dirty="0" smtClean="0"/>
                        <a:t> ancak bunun için ilgisi uyandırılmalı</a:t>
                      </a:r>
                      <a:endParaRPr lang="tr-TR" sz="1200" dirty="0"/>
                    </a:p>
                  </a:txBody>
                  <a:tcPr/>
                </a:tc>
              </a:tr>
              <a:tr h="985348">
                <a:tc>
                  <a:txBody>
                    <a:bodyPr/>
                    <a:lstStyle/>
                    <a:p>
                      <a:r>
                        <a:rPr lang="tr-TR" sz="1200" dirty="0" smtClean="0"/>
                        <a:t>Sezgisel, somutlaştırıcı ve sentezci</a:t>
                      </a:r>
                      <a:endParaRPr lang="tr-TR" sz="1200" dirty="0"/>
                    </a:p>
                  </a:txBody>
                  <a:tcPr/>
                </a:tc>
                <a:tc>
                  <a:txBody>
                    <a:bodyPr/>
                    <a:lstStyle/>
                    <a:p>
                      <a:r>
                        <a:rPr lang="tr-TR" sz="1200" dirty="0" smtClean="0"/>
                        <a:t>Anlık dürtüleri ve sezgileri denetlenemez. </a:t>
                      </a:r>
                      <a:r>
                        <a:rPr lang="tr-TR" sz="1200" baseline="0" dirty="0" smtClean="0"/>
                        <a:t> Bu nedenle saman alevi gibi parlıyor çoğu zaman.</a:t>
                      </a:r>
                      <a:endParaRPr lang="tr-TR" sz="1200" dirty="0"/>
                    </a:p>
                  </a:txBody>
                  <a:tcPr/>
                </a:tc>
              </a:tr>
              <a:tr h="985348">
                <a:tc>
                  <a:txBody>
                    <a:bodyPr/>
                    <a:lstStyle/>
                    <a:p>
                      <a:r>
                        <a:rPr lang="tr-TR" sz="1200" dirty="0" smtClean="0"/>
                        <a:t>Problem çözerken uzun süre konsantre olabilir.</a:t>
                      </a:r>
                      <a:endParaRPr lang="tr-TR" sz="1200" dirty="0"/>
                    </a:p>
                  </a:txBody>
                  <a:tcPr/>
                </a:tc>
                <a:tc>
                  <a:txBody>
                    <a:bodyPr/>
                    <a:lstStyle/>
                    <a:p>
                      <a:r>
                        <a:rPr lang="tr-TR" sz="1200" dirty="0" smtClean="0"/>
                        <a:t>Dikkatini toparlayamama, şaşırma, huzursuzlaşma emareleri gösterir, dikkati dağınıktır.</a:t>
                      </a:r>
                      <a:endParaRPr lang="tr-TR" sz="1200" dirty="0"/>
                    </a:p>
                  </a:txBody>
                  <a:tcPr/>
                </a:tc>
              </a:tr>
              <a:tr h="689745">
                <a:tc>
                  <a:txBody>
                    <a:bodyPr/>
                    <a:lstStyle/>
                    <a:p>
                      <a:r>
                        <a:rPr lang="tr-TR" sz="1200" dirty="0" smtClean="0"/>
                        <a:t>Meraklıdır,</a:t>
                      </a:r>
                      <a:r>
                        <a:rPr lang="tr-TR" sz="1200" baseline="0" dirty="0" smtClean="0"/>
                        <a:t> severek ve çabucak öğrenir.</a:t>
                      </a:r>
                      <a:endParaRPr lang="tr-TR" sz="1200" dirty="0"/>
                    </a:p>
                  </a:txBody>
                  <a:tcPr/>
                </a:tc>
                <a:tc>
                  <a:txBody>
                    <a:bodyPr/>
                    <a:lstStyle/>
                    <a:p>
                      <a:r>
                        <a:rPr lang="tr-TR" sz="1200" dirty="0" smtClean="0"/>
                        <a:t>Dalgın görünür, sanki kendi dünyasında gizlenir.</a:t>
                      </a:r>
                      <a:endParaRPr lang="tr-TR" sz="1200" dirty="0"/>
                    </a:p>
                  </a:txBody>
                  <a:tcPr/>
                </a:tc>
              </a:tr>
              <a:tr h="985348">
                <a:tc>
                  <a:txBody>
                    <a:bodyPr/>
                    <a:lstStyle/>
                    <a:p>
                      <a:r>
                        <a:rPr lang="tr-TR" sz="1200" dirty="0" smtClean="0"/>
                        <a:t>Ayrıntıyı ve</a:t>
                      </a:r>
                      <a:r>
                        <a:rPr lang="tr-TR" sz="1200" baseline="0" dirty="0" smtClean="0"/>
                        <a:t> genel bakışı sever.</a:t>
                      </a:r>
                      <a:endParaRPr lang="tr-TR" sz="1200" dirty="0"/>
                    </a:p>
                  </a:txBody>
                  <a:tcPr/>
                </a:tc>
                <a:tc>
                  <a:txBody>
                    <a:bodyPr/>
                    <a:lstStyle/>
                    <a:p>
                      <a:r>
                        <a:rPr lang="tr-TR" sz="1200" dirty="0" smtClean="0"/>
                        <a:t>Şaşkın, saçma sapan ve çoğu zaman tutarsız görünen bir düşünme tarzı sergiler.</a:t>
                      </a:r>
                      <a:endParaRPr lang="tr-TR" sz="1200" dirty="0"/>
                    </a:p>
                  </a:txBody>
                  <a:tcPr/>
                </a:tc>
              </a:tr>
              <a:tr h="985348">
                <a:tc>
                  <a:txBody>
                    <a:bodyPr/>
                    <a:lstStyle/>
                    <a:p>
                      <a:r>
                        <a:rPr lang="tr-TR" sz="1200" dirty="0" smtClean="0"/>
                        <a:t>Oğlansa ağırlık olarak matematiksel kızsa dilsel zekaları sergiler.</a:t>
                      </a:r>
                      <a:endParaRPr lang="tr-TR" sz="1200" dirty="0"/>
                    </a:p>
                  </a:txBody>
                  <a:tcPr/>
                </a:tc>
                <a:tc>
                  <a:txBody>
                    <a:bodyPr/>
                    <a:lstStyle/>
                    <a:p>
                      <a:r>
                        <a:rPr lang="tr-TR" sz="1200" dirty="0" smtClean="0"/>
                        <a:t>Kızsa matematikle ilgili kendi yeteneğini küçümsüyor</a:t>
                      </a:r>
                      <a:r>
                        <a:rPr lang="tr-TR" sz="1200" baseline="0" dirty="0" smtClean="0"/>
                        <a:t> ve bu yeteneği yeterince önemsemiyor.</a:t>
                      </a:r>
                      <a:endParaRPr lang="tr-TR" sz="12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r>
              <a:rPr lang="tr-TR" sz="2400" smtClean="0"/>
              <a:t>Sosyal Davranışlarla İlgili Özellikler</a:t>
            </a:r>
          </a:p>
        </p:txBody>
      </p:sp>
      <p:graphicFrame>
        <p:nvGraphicFramePr>
          <p:cNvPr id="4" name="3 İçerik Yer Tutucusu"/>
          <p:cNvGraphicFramePr>
            <a:graphicFrameLocks noGrp="1"/>
          </p:cNvGraphicFramePr>
          <p:nvPr>
            <p:ph idx="1"/>
          </p:nvPr>
        </p:nvGraphicFramePr>
        <p:xfrm>
          <a:off x="1066800" y="1752600"/>
          <a:ext cx="7620000" cy="394208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tr-TR" dirty="0" smtClean="0"/>
                        <a:t>Kolay fark</a:t>
                      </a:r>
                      <a:r>
                        <a:rPr lang="tr-TR" baseline="0" dirty="0" smtClean="0"/>
                        <a:t> edilebilir özellikler</a:t>
                      </a:r>
                      <a:endParaRPr lang="tr-TR" dirty="0"/>
                    </a:p>
                  </a:txBody>
                  <a:tcPr/>
                </a:tc>
                <a:tc>
                  <a:txBody>
                    <a:bodyPr/>
                    <a:lstStyle/>
                    <a:p>
                      <a:r>
                        <a:rPr lang="tr-TR" dirty="0" smtClean="0"/>
                        <a:t>Zor fark edilebilir özellikler</a:t>
                      </a:r>
                      <a:endParaRPr lang="tr-TR" dirty="0"/>
                    </a:p>
                  </a:txBody>
                  <a:tcPr/>
                </a:tc>
              </a:tr>
              <a:tr h="370840">
                <a:tc>
                  <a:txBody>
                    <a:bodyPr/>
                    <a:lstStyle/>
                    <a:p>
                      <a:r>
                        <a:rPr lang="tr-TR" dirty="0" smtClean="0"/>
                        <a:t>Olgun</a:t>
                      </a:r>
                      <a:r>
                        <a:rPr lang="tr-TR" baseline="0" dirty="0" smtClean="0"/>
                        <a:t> tavırlar gösterir.</a:t>
                      </a:r>
                      <a:endParaRPr lang="tr-TR" dirty="0"/>
                    </a:p>
                  </a:txBody>
                  <a:tcPr/>
                </a:tc>
                <a:tc>
                  <a:txBody>
                    <a:bodyPr/>
                    <a:lstStyle/>
                    <a:p>
                      <a:r>
                        <a:rPr lang="tr-TR" dirty="0" smtClean="0"/>
                        <a:t>Başkalarını rahatsız eder, kızdırır, böylece dikkat çeker.</a:t>
                      </a:r>
                      <a:endParaRPr lang="tr-TR" dirty="0"/>
                    </a:p>
                  </a:txBody>
                  <a:tcPr/>
                </a:tc>
              </a:tr>
              <a:tr h="370840">
                <a:tc>
                  <a:txBody>
                    <a:bodyPr/>
                    <a:lstStyle/>
                    <a:p>
                      <a:r>
                        <a:rPr lang="tr-TR" dirty="0" smtClean="0"/>
                        <a:t>Entelektüel</a:t>
                      </a:r>
                      <a:r>
                        <a:rPr lang="tr-TR" baseline="0" dirty="0" smtClean="0"/>
                        <a:t> çalışmalardan keyif alır. </a:t>
                      </a:r>
                      <a:endParaRPr lang="tr-TR" dirty="0"/>
                    </a:p>
                  </a:txBody>
                  <a:tcPr/>
                </a:tc>
                <a:tc>
                  <a:txBody>
                    <a:bodyPr/>
                    <a:lstStyle/>
                    <a:p>
                      <a:r>
                        <a:rPr lang="tr-TR" dirty="0" smtClean="0"/>
                        <a:t>Çalışkanlık gerektiren işlerden kaçınır.</a:t>
                      </a:r>
                      <a:endParaRPr lang="tr-TR" dirty="0"/>
                    </a:p>
                  </a:txBody>
                  <a:tcPr/>
                </a:tc>
              </a:tr>
              <a:tr h="370840">
                <a:tc>
                  <a:txBody>
                    <a:bodyPr/>
                    <a:lstStyle/>
                    <a:p>
                      <a:r>
                        <a:rPr lang="tr-TR" dirty="0" smtClean="0"/>
                        <a:t>Devamlılık sağlar ve normlara riayet eder.</a:t>
                      </a:r>
                      <a:endParaRPr lang="tr-TR" dirty="0"/>
                    </a:p>
                  </a:txBody>
                  <a:tcPr/>
                </a:tc>
                <a:tc>
                  <a:txBody>
                    <a:bodyPr/>
                    <a:lstStyle/>
                    <a:p>
                      <a:r>
                        <a:rPr lang="tr-TR" dirty="0" smtClean="0"/>
                        <a:t>Bilinçli olarak kuralları uymaz, dersi kaynatır.</a:t>
                      </a:r>
                      <a:endParaRPr lang="tr-TR" dirty="0"/>
                    </a:p>
                  </a:txBody>
                  <a:tcPr/>
                </a:tc>
              </a:tr>
              <a:tr h="370840">
                <a:tc>
                  <a:txBody>
                    <a:bodyPr/>
                    <a:lstStyle/>
                    <a:p>
                      <a:r>
                        <a:rPr lang="tr-TR" dirty="0" smtClean="0"/>
                        <a:t>Öğretmeni ile sohbet etmek ister.</a:t>
                      </a:r>
                      <a:endParaRPr lang="tr-TR" dirty="0"/>
                    </a:p>
                  </a:txBody>
                  <a:tcPr/>
                </a:tc>
                <a:tc>
                  <a:txBody>
                    <a:bodyPr/>
                    <a:lstStyle/>
                    <a:p>
                      <a:r>
                        <a:rPr lang="tr-TR" dirty="0" smtClean="0"/>
                        <a:t>Öğretmenlerini</a:t>
                      </a:r>
                      <a:r>
                        <a:rPr lang="tr-TR" baseline="0" dirty="0" smtClean="0"/>
                        <a:t> tahrik edici ve bencil sorular sorar.</a:t>
                      </a:r>
                      <a:endParaRPr lang="tr-TR" dirty="0"/>
                    </a:p>
                  </a:txBody>
                  <a:tcPr/>
                </a:tc>
              </a:tr>
              <a:tr h="370840">
                <a:tc>
                  <a:txBody>
                    <a:bodyPr/>
                    <a:lstStyle/>
                    <a:p>
                      <a:r>
                        <a:rPr lang="tr-TR" dirty="0" smtClean="0"/>
                        <a:t>Kız ise </a:t>
                      </a:r>
                      <a:r>
                        <a:rPr lang="tr-TR" dirty="0" smtClean="0"/>
                        <a:t>güvenliğe ihtiyaç duyar,</a:t>
                      </a:r>
                      <a:r>
                        <a:rPr lang="tr-TR" baseline="0" dirty="0" smtClean="0"/>
                        <a:t> öğretmen açısından iyi bir yardımcıdır.</a:t>
                      </a:r>
                      <a:endParaRPr lang="tr-TR" dirty="0"/>
                    </a:p>
                  </a:txBody>
                  <a:tcPr/>
                </a:tc>
                <a:tc>
                  <a:txBody>
                    <a:bodyPr/>
                    <a:lstStyle/>
                    <a:p>
                      <a:r>
                        <a:rPr lang="tr-TR" dirty="0" smtClean="0"/>
                        <a:t>Saldırgandır, talep</a:t>
                      </a:r>
                      <a:r>
                        <a:rPr lang="tr-TR" baseline="0" dirty="0" smtClean="0"/>
                        <a:t> eder, baskın çıkar.</a:t>
                      </a:r>
                      <a:endParaRPr lang="tr-TR" dirty="0"/>
                    </a:p>
                  </a:txBody>
                  <a:tcPr/>
                </a:tc>
              </a:tr>
              <a:tr h="370840">
                <a:tc>
                  <a:txBody>
                    <a:bodyPr/>
                    <a:lstStyle/>
                    <a:p>
                      <a:r>
                        <a:rPr lang="tr-TR" dirty="0" smtClean="0"/>
                        <a:t>Erkekse baskındır</a:t>
                      </a:r>
                      <a:r>
                        <a:rPr lang="tr-TR" dirty="0" smtClean="0"/>
                        <a:t>.</a:t>
                      </a:r>
                      <a:endParaRPr lang="tr-TR" dirty="0"/>
                    </a:p>
                  </a:txBody>
                  <a:tcPr/>
                </a:tc>
                <a:tc>
                  <a:txBody>
                    <a:bodyPr/>
                    <a:lstStyle/>
                    <a:p>
                      <a:r>
                        <a:rPr lang="tr-TR" dirty="0" smtClean="0"/>
                        <a:t>Erkekse sade </a:t>
                      </a:r>
                      <a:r>
                        <a:rPr lang="tr-TR" dirty="0" smtClean="0"/>
                        <a:t>ve</a:t>
                      </a:r>
                      <a:r>
                        <a:rPr lang="tr-TR" baseline="0" dirty="0" smtClean="0"/>
                        <a:t> tereddütlü, titiz davranır.</a:t>
                      </a:r>
                      <a:endParaRPr lang="tr-TR"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066800" y="333375"/>
            <a:ext cx="7620000" cy="6167438"/>
          </a:xfrm>
        </p:spPr>
        <p:txBody>
          <a:bodyPr/>
          <a:lstStyle/>
          <a:p>
            <a:pPr eaLnBrk="1" hangingPunct="1">
              <a:lnSpc>
                <a:spcPct val="80000"/>
              </a:lnSpc>
              <a:buFontTx/>
              <a:buNone/>
            </a:pPr>
            <a:r>
              <a:rPr lang="tr-TR" sz="2600" b="1" dirty="0" smtClean="0">
                <a:latin typeface="Comic Sans MS" pitchFamily="66" charset="0"/>
              </a:rPr>
              <a:t>   Hasan:</a:t>
            </a:r>
            <a:r>
              <a:rPr lang="tr-TR" sz="2600" dirty="0" smtClean="0">
                <a:latin typeface="Comic Sans MS" pitchFamily="66" charset="0"/>
              </a:rPr>
              <a:t>. Anaokuluna devam ediyor. Faaliyetleri </a:t>
            </a:r>
            <a:r>
              <a:rPr lang="tr-TR" sz="2600" dirty="0" smtClean="0">
                <a:latin typeface="Comic Sans MS" pitchFamily="66" charset="0"/>
              </a:rPr>
              <a:t>seviyor. </a:t>
            </a:r>
            <a:r>
              <a:rPr lang="tr-TR" sz="2600" dirty="0" smtClean="0">
                <a:latin typeface="Comic Sans MS" pitchFamily="66" charset="0"/>
              </a:rPr>
              <a:t>A</a:t>
            </a:r>
            <a:r>
              <a:rPr lang="tr-TR" sz="2600" dirty="0" smtClean="0">
                <a:latin typeface="Comic Sans MS" pitchFamily="66" charset="0"/>
              </a:rPr>
              <a:t>ncak </a:t>
            </a:r>
            <a:r>
              <a:rPr lang="tr-TR" sz="2600" dirty="0" smtClean="0">
                <a:latin typeface="Comic Sans MS" pitchFamily="66" charset="0"/>
              </a:rPr>
              <a:t>sadece kes, yapıştır ve boyama </a:t>
            </a:r>
            <a:r>
              <a:rPr lang="tr-TR" sz="2600" dirty="0" smtClean="0">
                <a:latin typeface="Comic Sans MS" pitchFamily="66" charset="0"/>
              </a:rPr>
              <a:t>olanlarını... </a:t>
            </a:r>
            <a:r>
              <a:rPr lang="tr-TR" sz="2600" dirty="0" smtClean="0">
                <a:latin typeface="Comic Sans MS" pitchFamily="66" charset="0"/>
              </a:rPr>
              <a:t>Farklı malzemeleri bir araya getirerek yeni şeyler üretmekte çok başarılı ama çizgi çalışması yapmak </a:t>
            </a:r>
            <a:r>
              <a:rPr lang="tr-TR" sz="2600" dirty="0" smtClean="0">
                <a:latin typeface="Comic Sans MS" pitchFamily="66" charset="0"/>
              </a:rPr>
              <a:t>istemiyor. </a:t>
            </a:r>
            <a:r>
              <a:rPr lang="tr-TR" sz="2600" dirty="0" smtClean="0">
                <a:latin typeface="Comic Sans MS" pitchFamily="66" charset="0"/>
              </a:rPr>
              <a:t>G</a:t>
            </a:r>
            <a:r>
              <a:rPr lang="tr-TR" sz="2600" dirty="0" smtClean="0">
                <a:latin typeface="Comic Sans MS" pitchFamily="66" charset="0"/>
              </a:rPr>
              <a:t>erçekten </a:t>
            </a:r>
            <a:r>
              <a:rPr lang="tr-TR" sz="2600" dirty="0" smtClean="0">
                <a:latin typeface="Comic Sans MS" pitchFamily="66" charset="0"/>
              </a:rPr>
              <a:t>de hiç başarılı değil. Kendisinin ya da arkadaşlarından birinin haksızlığa uğradığını düşündüğünde avukat kesiliyor. Fen deneylerine çok ilgili. Mesela, yanardağ </a:t>
            </a:r>
            <a:r>
              <a:rPr lang="tr-TR" sz="2600" dirty="0" smtClean="0">
                <a:latin typeface="Comic Sans MS" pitchFamily="66" charset="0"/>
              </a:rPr>
              <a:t>deneyine başlarken sonrasında </a:t>
            </a:r>
            <a:r>
              <a:rPr lang="tr-TR" sz="2600" dirty="0" smtClean="0">
                <a:latin typeface="Comic Sans MS" pitchFamily="66" charset="0"/>
              </a:rPr>
              <a:t>olabilecekleri çok çabuk </a:t>
            </a:r>
            <a:r>
              <a:rPr lang="tr-TR" sz="2600" dirty="0" smtClean="0">
                <a:latin typeface="Comic Sans MS" pitchFamily="66" charset="0"/>
              </a:rPr>
              <a:t>kestirebildiği gözlemlendi. </a:t>
            </a:r>
            <a:r>
              <a:rPr lang="tr-TR" sz="2600" dirty="0" smtClean="0">
                <a:latin typeface="Comic Sans MS" pitchFamily="66" charset="0"/>
              </a:rPr>
              <a:t>Dinozorlara yoğun ilgisi var. Ay, güneş tutulması, mevsimlerin oluşumunu çoktan öğrenmiş bile. Bu kadar çok şey bilmesine rağmen 5 yaşında çok sık alt ıslatma problemi yaşıyor. </a:t>
            </a:r>
            <a:r>
              <a:rPr lang="tr-TR" sz="2600" dirty="0" smtClean="0">
                <a:latin typeface="Comic Sans MS" pitchFamily="66" charset="0"/>
              </a:rPr>
              <a:t>Sportif </a:t>
            </a:r>
            <a:r>
              <a:rPr lang="tr-TR" sz="2600" dirty="0" smtClean="0">
                <a:latin typeface="Comic Sans MS" pitchFamily="66" charset="0"/>
              </a:rPr>
              <a:t>faaliyetlere pek katılmıyor bir köşeye çekilip oyuncaklarla oynamayı seviyor. Oynarken hayali arkadaşlar ya da kahramanlar yaratıp kendi kendine </a:t>
            </a:r>
            <a:r>
              <a:rPr lang="tr-TR" sz="2600" dirty="0" smtClean="0">
                <a:latin typeface="Comic Sans MS" pitchFamily="66" charset="0"/>
              </a:rPr>
              <a:t>konuştuğu da  görülüyor </a:t>
            </a:r>
            <a:r>
              <a:rPr lang="tr-TR" sz="2600" dirty="0" smtClean="0">
                <a:latin typeface="Comic Sans MS" pitchFamily="66" charset="0"/>
              </a:rPr>
              <a:t>zaman </a:t>
            </a:r>
            <a:r>
              <a:rPr lang="tr-TR" sz="2600" dirty="0" smtClean="0">
                <a:latin typeface="Comic Sans MS" pitchFamily="66" charset="0"/>
              </a:rPr>
              <a:t>zaman…</a:t>
            </a:r>
            <a:endParaRPr lang="tr-TR" sz="2600" dirty="0"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1066800" y="333375"/>
            <a:ext cx="7620000" cy="6524625"/>
          </a:xfrm>
        </p:spPr>
        <p:txBody>
          <a:bodyPr/>
          <a:lstStyle/>
          <a:p>
            <a:pPr eaLnBrk="1" hangingPunct="1">
              <a:lnSpc>
                <a:spcPct val="80000"/>
              </a:lnSpc>
              <a:buFontTx/>
              <a:buNone/>
            </a:pPr>
            <a:r>
              <a:rPr lang="tr-TR" sz="2800" b="1" dirty="0" smtClean="0">
                <a:latin typeface="Comic Sans MS" pitchFamily="66" charset="0"/>
              </a:rPr>
              <a:t>   Mehmet:</a:t>
            </a:r>
            <a:r>
              <a:rPr lang="tr-TR" sz="2800" dirty="0" smtClean="0">
                <a:latin typeface="Comic Sans MS" pitchFamily="66" charset="0"/>
              </a:rPr>
              <a:t>. Diğerlerinden farklı bir dış görünüşü yok. Sporda çok başarılı değil. Bir tartışma esnasında ilk elini kaldırıp fikir beyan eden kişi </a:t>
            </a:r>
            <a:r>
              <a:rPr lang="tr-TR" sz="2800" dirty="0" smtClean="0">
                <a:latin typeface="Comic Sans MS" pitchFamily="66" charset="0"/>
              </a:rPr>
              <a:t>olduğu da söylenemez.</a:t>
            </a:r>
            <a:r>
              <a:rPr lang="tr-TR" sz="2800" dirty="0" smtClean="0">
                <a:latin typeface="Comic Sans MS" pitchFamily="66" charset="0"/>
              </a:rPr>
              <a:t> </a:t>
            </a:r>
            <a:r>
              <a:rPr lang="tr-TR" sz="2800" dirty="0" smtClean="0">
                <a:latin typeface="Comic Sans MS" pitchFamily="66" charset="0"/>
              </a:rPr>
              <a:t>Öğretmenlerinin onunla ilgili belirttikleri en önemli farklılık son derece meraklı ve </a:t>
            </a:r>
            <a:r>
              <a:rPr lang="tr-TR" sz="2800" dirty="0" smtClean="0">
                <a:latin typeface="Comic Sans MS" pitchFamily="66" charset="0"/>
              </a:rPr>
              <a:t>“derin” </a:t>
            </a:r>
            <a:r>
              <a:rPr lang="tr-TR" sz="2800" dirty="0" smtClean="0">
                <a:latin typeface="Comic Sans MS" pitchFamily="66" charset="0"/>
              </a:rPr>
              <a:t>bir çocuk olması. Mehmet’in sınıftaki davranışları kimi zaman son derece sevimliyken kimi zaman bir o kadar sinir bozucu olabiliyor. Çok basit sorulara hızlı cevaplar vermesi gerekirken son derece yavaş ve dikkatli davranabilen Mehmet, çoğu zaman basit bir soruyu cevaplamaktan daha fazlasını yapıyor gibi gözükmektedir. Keyifsiz gözüktüğü </a:t>
            </a:r>
            <a:r>
              <a:rPr lang="tr-TR" sz="2800" dirty="0" smtClean="0">
                <a:latin typeface="Comic Sans MS" pitchFamily="66" charset="0"/>
              </a:rPr>
              <a:t>zamanlarda, durumuyla ilgili açıklamasına bakılırsa, </a:t>
            </a:r>
            <a:r>
              <a:rPr lang="tr-TR" sz="2800" dirty="0" smtClean="0">
                <a:latin typeface="Comic Sans MS" pitchFamily="66" charset="0"/>
              </a:rPr>
              <a:t>yeni bir proje </a:t>
            </a:r>
            <a:r>
              <a:rPr lang="tr-TR" sz="2800" dirty="0" smtClean="0">
                <a:latin typeface="Comic Sans MS" pitchFamily="66" charset="0"/>
              </a:rPr>
              <a:t>üzerinde düşünmesini sürdürdüğü anlaşılmaktadır</a:t>
            </a:r>
            <a:r>
              <a:rPr lang="tr-TR" sz="2800" dirty="0" smtClean="0">
                <a:latin typeface="Comic Sans MS" pitchFamily="66" charset="0"/>
              </a:rPr>
              <a:t>. </a:t>
            </a:r>
            <a:endParaRPr lang="tr-TR"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4213" y="404813"/>
            <a:ext cx="8002587" cy="6453187"/>
          </a:xfrm>
        </p:spPr>
        <p:txBody>
          <a:bodyPr/>
          <a:lstStyle/>
          <a:p>
            <a:pPr eaLnBrk="1" hangingPunct="1">
              <a:buFontTx/>
              <a:buNone/>
            </a:pPr>
            <a:r>
              <a:rPr lang="tr-TR" sz="2800" dirty="0" smtClean="0">
                <a:latin typeface="Comic Sans MS" pitchFamily="66" charset="0"/>
              </a:rPr>
              <a:t>   Davranışları genelde sistematik ve mantığa dayalıdır. Özellikle öğretmenin yaratıcılığı geliştirmeye yönelik çalışmalarında bu özelliği oldukça zorlayıcı olmaktadır. Riskli görevleri üstlenmeye gönüllü olmaz, özellikle uzun süreli çalışmaların planlanmış ve yapılandırılmış olmasını tercih eder. Cevaplamadan önce sorulardaki bazı kelimeleri tekrarlaması bazen oldukça rahatsız edici olabilir. Özellikle matematik ve fen </a:t>
            </a:r>
            <a:r>
              <a:rPr lang="tr-TR" sz="2800" dirty="0" smtClean="0">
                <a:latin typeface="Comic Sans MS" pitchFamily="66" charset="0"/>
              </a:rPr>
              <a:t>alanlarındaki </a:t>
            </a:r>
            <a:r>
              <a:rPr lang="tr-TR" sz="2800" dirty="0" smtClean="0">
                <a:latin typeface="Comic Sans MS" pitchFamily="66" charset="0"/>
              </a:rPr>
              <a:t>temel bilgiyi, sınıfta verilmeden önce zaten biliyordur. Yetenek ve başarı testlerindeki notları da genellikle sınıfın üst sınırını oluşturmaktadır. </a:t>
            </a:r>
          </a:p>
          <a:p>
            <a:pPr eaLnBrk="1" hangingPunct="1"/>
            <a:endParaRPr lang="tr-TR"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ter">
  <a:themeElements>
    <a:clrScheme name="Defter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Defter">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ter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Defter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Defter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ter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themeOverride>
</file>

<file path=docProps/app.xml><?xml version="1.0" encoding="utf-8"?>
<Properties xmlns="http://schemas.openxmlformats.org/officeDocument/2006/extended-properties" xmlns:vt="http://schemas.openxmlformats.org/officeDocument/2006/docPropsVTypes">
  <Template/>
  <TotalTime>1483</TotalTime>
  <Words>1691</Words>
  <Application>Microsoft Office PowerPoint</Application>
  <PresentationFormat>Ekran Gösterisi (4:3)</PresentationFormat>
  <Paragraphs>137</Paragraphs>
  <Slides>25</Slides>
  <Notes>1</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Defter</vt:lpstr>
      <vt:lpstr>     “Adil bir seçim olabilmesi için herkesin aynı sınavdan geçmesi gerekiyor. Lütfen şuradaki ağaca tırmanın!”  </vt:lpstr>
      <vt:lpstr>Erken Çocukluk Dönemine Ait Özellikler</vt:lpstr>
      <vt:lpstr>Slayt 3</vt:lpstr>
      <vt:lpstr>Slayt 4</vt:lpstr>
      <vt:lpstr>Öğrenme ve Düşünme Özellikleri</vt:lpstr>
      <vt:lpstr>Sosyal Davranışlarla İlgili Özellikler</vt:lpstr>
      <vt:lpstr>Slayt 7</vt:lpstr>
      <vt:lpstr>Slayt 8</vt:lpstr>
      <vt:lpstr>Slayt 9</vt:lpstr>
      <vt:lpstr>Slayt 10</vt:lpstr>
      <vt:lpstr>Slayt 11</vt:lpstr>
      <vt:lpstr>Slayt 12</vt:lpstr>
      <vt:lpstr>Slayt 13</vt:lpstr>
      <vt:lpstr>Slayt 14</vt:lpstr>
      <vt:lpstr>Slayt 15</vt:lpstr>
      <vt:lpstr>Slayt 16</vt:lpstr>
      <vt:lpstr>Slayt 17</vt:lpstr>
      <vt:lpstr>Acaba…</vt:lpstr>
      <vt:lpstr>Slayt 19</vt:lpstr>
      <vt:lpstr>Slayt 20</vt:lpstr>
      <vt:lpstr>Slayt 21</vt:lpstr>
      <vt:lpstr>Slayt 22</vt:lpstr>
      <vt:lpstr>Slayt 23</vt:lpstr>
      <vt:lpstr>Slayt 24</vt:lpstr>
      <vt:lpstr>Slayt 25</vt:lpstr>
    </vt:vector>
  </TitlesOfParts>
  <Company>alper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SORUN ÇÖZME</dc:title>
  <dc:creator>alper donmez</dc:creator>
  <cp:lastModifiedBy>Gürhan KURUKAYA</cp:lastModifiedBy>
  <cp:revision>129</cp:revision>
  <dcterms:created xsi:type="dcterms:W3CDTF">2004-03-13T10:03:53Z</dcterms:created>
  <dcterms:modified xsi:type="dcterms:W3CDTF">2015-02-09T16:27:57Z</dcterms:modified>
</cp:coreProperties>
</file>